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73" r:id="rId7"/>
    <p:sldId id="269" r:id="rId8"/>
    <p:sldId id="258" r:id="rId9"/>
    <p:sldId id="259" r:id="rId10"/>
    <p:sldId id="260" r:id="rId11"/>
    <p:sldId id="274" r:id="rId12"/>
    <p:sldId id="270" r:id="rId13"/>
    <p:sldId id="261" r:id="rId14"/>
    <p:sldId id="268" r:id="rId15"/>
    <p:sldId id="262" r:id="rId16"/>
    <p:sldId id="267" r:id="rId17"/>
    <p:sldId id="263" r:id="rId18"/>
    <p:sldId id="264" r:id="rId19"/>
    <p:sldId id="265" r:id="rId20"/>
    <p:sldId id="271" r:id="rId21"/>
    <p:sldId id="266" r:id="rId22"/>
    <p:sldId id="272"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DF9BDC8-5B06-EBD3-8989-1D28A92DDC5D}" v="54" dt="2026-04-17T14:15:04.76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p:cViewPr varScale="1">
        <p:scale>
          <a:sx n="63" d="100"/>
          <a:sy n="63" d="100"/>
        </p:scale>
        <p:origin x="80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clId="Web-{5DF9BDC8-5B06-EBD3-8989-1D28A92DDC5D}"/>
    <pc:docChg chg="modSld">
      <pc:chgData name="" userId="" providerId="" clId="Web-{5DF9BDC8-5B06-EBD3-8989-1D28A92DDC5D}" dt="2026-04-17T14:14:41.858" v="15" actId="20577"/>
      <pc:docMkLst>
        <pc:docMk/>
      </pc:docMkLst>
      <pc:sldChg chg="modSp">
        <pc:chgData name="" userId="" providerId="" clId="Web-{5DF9BDC8-5B06-EBD3-8989-1D28A92DDC5D}" dt="2026-04-17T14:14:41.858" v="15" actId="20577"/>
        <pc:sldMkLst>
          <pc:docMk/>
          <pc:sldMk cId="833954547" sldId="257"/>
        </pc:sldMkLst>
        <pc:spChg chg="mod">
          <ac:chgData name="" userId="" providerId="" clId="Web-{5DF9BDC8-5B06-EBD3-8989-1D28A92DDC5D}" dt="2026-04-17T14:14:41.858" v="15" actId="20577"/>
          <ac:spMkLst>
            <pc:docMk/>
            <pc:sldMk cId="833954547" sldId="257"/>
            <ac:spMk id="3" creationId="{1B48DC44-2D45-40DF-8AA7-3D2CE7F27071}"/>
          </ac:spMkLst>
        </pc:spChg>
      </pc:sldChg>
    </pc:docChg>
  </pc:docChgLst>
  <pc:docChgLst>
    <pc:chgData name="Mrs Williams" userId="S::j-williams@penkvalley.co.uk::b5c28c27-099e-4d39-b620-26188781585c" providerId="AD" clId="Web-{5DF9BDC8-5B06-EBD3-8989-1D28A92DDC5D}"/>
    <pc:docChg chg="modSld">
      <pc:chgData name="Mrs Williams" userId="S::j-williams@penkvalley.co.uk::b5c28c27-099e-4d39-b620-26188781585c" providerId="AD" clId="Web-{5DF9BDC8-5B06-EBD3-8989-1D28A92DDC5D}" dt="2026-04-17T14:15:04.750" v="8" actId="20577"/>
      <pc:docMkLst>
        <pc:docMk/>
      </pc:docMkLst>
      <pc:sldChg chg="modSp">
        <pc:chgData name="Mrs Williams" userId="S::j-williams@penkvalley.co.uk::b5c28c27-099e-4d39-b620-26188781585c" providerId="AD" clId="Web-{5DF9BDC8-5B06-EBD3-8989-1D28A92DDC5D}" dt="2026-04-17T14:14:42.905" v="1" actId="20577"/>
        <pc:sldMkLst>
          <pc:docMk/>
          <pc:sldMk cId="833954547" sldId="257"/>
        </pc:sldMkLst>
        <pc:spChg chg="mod">
          <ac:chgData name="Mrs Williams" userId="S::j-williams@penkvalley.co.uk::b5c28c27-099e-4d39-b620-26188781585c" providerId="AD" clId="Web-{5DF9BDC8-5B06-EBD3-8989-1D28A92DDC5D}" dt="2026-04-17T14:14:42.905" v="1" actId="20577"/>
          <ac:spMkLst>
            <pc:docMk/>
            <pc:sldMk cId="833954547" sldId="257"/>
            <ac:spMk id="3" creationId="{1B48DC44-2D45-40DF-8AA7-3D2CE7F27071}"/>
          </ac:spMkLst>
        </pc:spChg>
      </pc:sldChg>
      <pc:sldChg chg="modSp">
        <pc:chgData name="Mrs Williams" userId="S::j-williams@penkvalley.co.uk::b5c28c27-099e-4d39-b620-26188781585c" providerId="AD" clId="Web-{5DF9BDC8-5B06-EBD3-8989-1D28A92DDC5D}" dt="2026-04-17T14:15:04.750" v="8" actId="20577"/>
        <pc:sldMkLst>
          <pc:docMk/>
          <pc:sldMk cId="3596918388" sldId="263"/>
        </pc:sldMkLst>
        <pc:spChg chg="mod">
          <ac:chgData name="Mrs Williams" userId="S::j-williams@penkvalley.co.uk::b5c28c27-099e-4d39-b620-26188781585c" providerId="AD" clId="Web-{5DF9BDC8-5B06-EBD3-8989-1D28A92DDC5D}" dt="2026-04-17T14:15:04.750" v="8" actId="20577"/>
          <ac:spMkLst>
            <pc:docMk/>
            <pc:sldMk cId="3596918388" sldId="263"/>
            <ac:spMk id="5" creationId="{1E4DDB03-75CE-4B5F-9E53-FE710F9F56E2}"/>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DBD281-97E4-4D78-8A3A-F522A871E76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736A13F-7F5F-4C10-AC91-1226104BE9C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8808797-1314-44EB-A64C-6C405A1E7636}"/>
              </a:ext>
            </a:extLst>
          </p:cNvPr>
          <p:cNvSpPr>
            <a:spLocks noGrp="1"/>
          </p:cNvSpPr>
          <p:nvPr>
            <p:ph type="dt" sz="half" idx="10"/>
          </p:nvPr>
        </p:nvSpPr>
        <p:spPr/>
        <p:txBody>
          <a:bodyPr/>
          <a:lstStyle/>
          <a:p>
            <a:fld id="{61645E1B-64A4-4CCD-9ACE-9490ED9320BD}" type="datetimeFigureOut">
              <a:rPr lang="en-GB" smtClean="0"/>
              <a:t>17/04/2026</a:t>
            </a:fld>
            <a:endParaRPr lang="en-GB"/>
          </a:p>
        </p:txBody>
      </p:sp>
      <p:sp>
        <p:nvSpPr>
          <p:cNvPr id="5" name="Footer Placeholder 4">
            <a:extLst>
              <a:ext uri="{FF2B5EF4-FFF2-40B4-BE49-F238E27FC236}">
                <a16:creationId xmlns:a16="http://schemas.microsoft.com/office/drawing/2014/main" id="{78DD9575-5B54-4707-9F1D-22B2FB0E531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6F85683-8F0F-4DD9-9321-0EF7F3DC953B}"/>
              </a:ext>
            </a:extLst>
          </p:cNvPr>
          <p:cNvSpPr>
            <a:spLocks noGrp="1"/>
          </p:cNvSpPr>
          <p:nvPr>
            <p:ph type="sldNum" sz="quarter" idx="12"/>
          </p:nvPr>
        </p:nvSpPr>
        <p:spPr/>
        <p:txBody>
          <a:bodyPr/>
          <a:lstStyle/>
          <a:p>
            <a:fld id="{097F6E20-6E4B-41AC-817E-0D6F35ED3D06}" type="slidenum">
              <a:rPr lang="en-GB" smtClean="0"/>
              <a:t>‹#›</a:t>
            </a:fld>
            <a:endParaRPr lang="en-GB"/>
          </a:p>
        </p:txBody>
      </p:sp>
    </p:spTree>
    <p:extLst>
      <p:ext uri="{BB962C8B-B14F-4D97-AF65-F5344CB8AC3E}">
        <p14:creationId xmlns:p14="http://schemas.microsoft.com/office/powerpoint/2010/main" val="24840235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BD112B-7C28-42E7-839A-03E4D8B8599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1B34B10-5390-4188-AFAD-C6E49942A7F6}"/>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3462B86-E1A5-4506-B6D3-697E2B0B6D1A}"/>
              </a:ext>
            </a:extLst>
          </p:cNvPr>
          <p:cNvSpPr>
            <a:spLocks noGrp="1"/>
          </p:cNvSpPr>
          <p:nvPr>
            <p:ph type="dt" sz="half" idx="10"/>
          </p:nvPr>
        </p:nvSpPr>
        <p:spPr/>
        <p:txBody>
          <a:bodyPr/>
          <a:lstStyle/>
          <a:p>
            <a:fld id="{61645E1B-64A4-4CCD-9ACE-9490ED9320BD}" type="datetimeFigureOut">
              <a:rPr lang="en-GB" smtClean="0"/>
              <a:t>17/04/2026</a:t>
            </a:fld>
            <a:endParaRPr lang="en-GB"/>
          </a:p>
        </p:txBody>
      </p:sp>
      <p:sp>
        <p:nvSpPr>
          <p:cNvPr id="5" name="Footer Placeholder 4">
            <a:extLst>
              <a:ext uri="{FF2B5EF4-FFF2-40B4-BE49-F238E27FC236}">
                <a16:creationId xmlns:a16="http://schemas.microsoft.com/office/drawing/2014/main" id="{CF4514E3-F464-4775-80F9-3024521C2AF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7941388-4037-4BA3-A9AD-ED05B574AD0A}"/>
              </a:ext>
            </a:extLst>
          </p:cNvPr>
          <p:cNvSpPr>
            <a:spLocks noGrp="1"/>
          </p:cNvSpPr>
          <p:nvPr>
            <p:ph type="sldNum" sz="quarter" idx="12"/>
          </p:nvPr>
        </p:nvSpPr>
        <p:spPr/>
        <p:txBody>
          <a:bodyPr/>
          <a:lstStyle/>
          <a:p>
            <a:fld id="{097F6E20-6E4B-41AC-817E-0D6F35ED3D06}" type="slidenum">
              <a:rPr lang="en-GB" smtClean="0"/>
              <a:t>‹#›</a:t>
            </a:fld>
            <a:endParaRPr lang="en-GB"/>
          </a:p>
        </p:txBody>
      </p:sp>
    </p:spTree>
    <p:extLst>
      <p:ext uri="{BB962C8B-B14F-4D97-AF65-F5344CB8AC3E}">
        <p14:creationId xmlns:p14="http://schemas.microsoft.com/office/powerpoint/2010/main" val="16996874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282067-B2F9-4419-8E7E-A60E1FA0EC3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0BB2894-C6F7-4B18-BDCF-8F61DF0BC69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BBAA07F9-5FDE-4012-926C-E144EF92CAE4}"/>
              </a:ext>
            </a:extLst>
          </p:cNvPr>
          <p:cNvSpPr>
            <a:spLocks noGrp="1"/>
          </p:cNvSpPr>
          <p:nvPr>
            <p:ph type="dt" sz="half" idx="10"/>
          </p:nvPr>
        </p:nvSpPr>
        <p:spPr/>
        <p:txBody>
          <a:bodyPr/>
          <a:lstStyle/>
          <a:p>
            <a:fld id="{61645E1B-64A4-4CCD-9ACE-9490ED9320BD}" type="datetimeFigureOut">
              <a:rPr lang="en-GB" smtClean="0"/>
              <a:t>17/04/2026</a:t>
            </a:fld>
            <a:endParaRPr lang="en-GB"/>
          </a:p>
        </p:txBody>
      </p:sp>
      <p:sp>
        <p:nvSpPr>
          <p:cNvPr id="5" name="Footer Placeholder 4">
            <a:extLst>
              <a:ext uri="{FF2B5EF4-FFF2-40B4-BE49-F238E27FC236}">
                <a16:creationId xmlns:a16="http://schemas.microsoft.com/office/drawing/2014/main" id="{68CB6A9D-F116-4B1F-B884-F10EBC86C7B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DDC2DC8-6228-4A6F-B7AC-CB6D561342A0}"/>
              </a:ext>
            </a:extLst>
          </p:cNvPr>
          <p:cNvSpPr>
            <a:spLocks noGrp="1"/>
          </p:cNvSpPr>
          <p:nvPr>
            <p:ph type="sldNum" sz="quarter" idx="12"/>
          </p:nvPr>
        </p:nvSpPr>
        <p:spPr/>
        <p:txBody>
          <a:bodyPr/>
          <a:lstStyle/>
          <a:p>
            <a:fld id="{097F6E20-6E4B-41AC-817E-0D6F35ED3D06}" type="slidenum">
              <a:rPr lang="en-GB" smtClean="0"/>
              <a:t>‹#›</a:t>
            </a:fld>
            <a:endParaRPr lang="en-GB"/>
          </a:p>
        </p:txBody>
      </p:sp>
    </p:spTree>
    <p:extLst>
      <p:ext uri="{BB962C8B-B14F-4D97-AF65-F5344CB8AC3E}">
        <p14:creationId xmlns:p14="http://schemas.microsoft.com/office/powerpoint/2010/main" val="9492410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346877-BC99-48E5-B3B9-A24F71CB966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A0C376B-566A-4701-93AC-8F7E06C0C421}"/>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F876475-97A5-4E27-8A97-4A4C685DE875}"/>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83D507E-FB05-4723-B5F0-980D9A5C8B88}"/>
              </a:ext>
            </a:extLst>
          </p:cNvPr>
          <p:cNvSpPr>
            <a:spLocks noGrp="1"/>
          </p:cNvSpPr>
          <p:nvPr>
            <p:ph type="dt" sz="half" idx="10"/>
          </p:nvPr>
        </p:nvSpPr>
        <p:spPr/>
        <p:txBody>
          <a:bodyPr/>
          <a:lstStyle/>
          <a:p>
            <a:fld id="{61645E1B-64A4-4CCD-9ACE-9490ED9320BD}" type="datetimeFigureOut">
              <a:rPr lang="en-GB" smtClean="0"/>
              <a:t>17/04/2026</a:t>
            </a:fld>
            <a:endParaRPr lang="en-GB"/>
          </a:p>
        </p:txBody>
      </p:sp>
      <p:sp>
        <p:nvSpPr>
          <p:cNvPr id="6" name="Footer Placeholder 5">
            <a:extLst>
              <a:ext uri="{FF2B5EF4-FFF2-40B4-BE49-F238E27FC236}">
                <a16:creationId xmlns:a16="http://schemas.microsoft.com/office/drawing/2014/main" id="{A05D7144-F9EC-47FE-8C3B-56B1CB546D9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CA8E291-3BDE-45FA-81D3-9797F358FB68}"/>
              </a:ext>
            </a:extLst>
          </p:cNvPr>
          <p:cNvSpPr>
            <a:spLocks noGrp="1"/>
          </p:cNvSpPr>
          <p:nvPr>
            <p:ph type="sldNum" sz="quarter" idx="12"/>
          </p:nvPr>
        </p:nvSpPr>
        <p:spPr/>
        <p:txBody>
          <a:bodyPr/>
          <a:lstStyle/>
          <a:p>
            <a:fld id="{097F6E20-6E4B-41AC-817E-0D6F35ED3D06}" type="slidenum">
              <a:rPr lang="en-GB" smtClean="0"/>
              <a:t>‹#›</a:t>
            </a:fld>
            <a:endParaRPr lang="en-GB"/>
          </a:p>
        </p:txBody>
      </p:sp>
    </p:spTree>
    <p:extLst>
      <p:ext uri="{BB962C8B-B14F-4D97-AF65-F5344CB8AC3E}">
        <p14:creationId xmlns:p14="http://schemas.microsoft.com/office/powerpoint/2010/main" val="18796767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602FAA-D9A7-4853-818C-6D63BECBD9E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6503EF1-52BA-4827-A22E-7BDA42A259E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C0087A59-F982-4444-A688-A80F763CBDF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59F6118-424E-4357-BE92-07D387DEBDA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1A8A3C4-F425-43F5-8D93-A3085BE2804B}"/>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C868627-185A-4192-BE11-24194321A5F5}"/>
              </a:ext>
            </a:extLst>
          </p:cNvPr>
          <p:cNvSpPr>
            <a:spLocks noGrp="1"/>
          </p:cNvSpPr>
          <p:nvPr>
            <p:ph type="dt" sz="half" idx="10"/>
          </p:nvPr>
        </p:nvSpPr>
        <p:spPr/>
        <p:txBody>
          <a:bodyPr/>
          <a:lstStyle/>
          <a:p>
            <a:fld id="{61645E1B-64A4-4CCD-9ACE-9490ED9320BD}" type="datetimeFigureOut">
              <a:rPr lang="en-GB" smtClean="0"/>
              <a:t>17/04/2026</a:t>
            </a:fld>
            <a:endParaRPr lang="en-GB"/>
          </a:p>
        </p:txBody>
      </p:sp>
      <p:sp>
        <p:nvSpPr>
          <p:cNvPr id="8" name="Footer Placeholder 7">
            <a:extLst>
              <a:ext uri="{FF2B5EF4-FFF2-40B4-BE49-F238E27FC236}">
                <a16:creationId xmlns:a16="http://schemas.microsoft.com/office/drawing/2014/main" id="{BA6E03DA-BC66-48E0-8397-6ABF91ABD4E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AE997CB-65D3-4B5D-88AD-0AFC9B8F0407}"/>
              </a:ext>
            </a:extLst>
          </p:cNvPr>
          <p:cNvSpPr>
            <a:spLocks noGrp="1"/>
          </p:cNvSpPr>
          <p:nvPr>
            <p:ph type="sldNum" sz="quarter" idx="12"/>
          </p:nvPr>
        </p:nvSpPr>
        <p:spPr/>
        <p:txBody>
          <a:bodyPr/>
          <a:lstStyle/>
          <a:p>
            <a:fld id="{097F6E20-6E4B-41AC-817E-0D6F35ED3D06}" type="slidenum">
              <a:rPr lang="en-GB" smtClean="0"/>
              <a:t>‹#›</a:t>
            </a:fld>
            <a:endParaRPr lang="en-GB"/>
          </a:p>
        </p:txBody>
      </p:sp>
    </p:spTree>
    <p:extLst>
      <p:ext uri="{BB962C8B-B14F-4D97-AF65-F5344CB8AC3E}">
        <p14:creationId xmlns:p14="http://schemas.microsoft.com/office/powerpoint/2010/main" val="30640323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6126CF-4DD3-440F-AC99-70D24D3DF4F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438120B-532E-4F4C-BF62-029FBD408D6E}"/>
              </a:ext>
            </a:extLst>
          </p:cNvPr>
          <p:cNvSpPr>
            <a:spLocks noGrp="1"/>
          </p:cNvSpPr>
          <p:nvPr>
            <p:ph type="dt" sz="half" idx="10"/>
          </p:nvPr>
        </p:nvSpPr>
        <p:spPr/>
        <p:txBody>
          <a:bodyPr/>
          <a:lstStyle/>
          <a:p>
            <a:fld id="{61645E1B-64A4-4CCD-9ACE-9490ED9320BD}" type="datetimeFigureOut">
              <a:rPr lang="en-GB" smtClean="0"/>
              <a:t>17/04/2026</a:t>
            </a:fld>
            <a:endParaRPr lang="en-GB"/>
          </a:p>
        </p:txBody>
      </p:sp>
      <p:sp>
        <p:nvSpPr>
          <p:cNvPr id="4" name="Footer Placeholder 3">
            <a:extLst>
              <a:ext uri="{FF2B5EF4-FFF2-40B4-BE49-F238E27FC236}">
                <a16:creationId xmlns:a16="http://schemas.microsoft.com/office/drawing/2014/main" id="{A769F857-AC9A-4AB8-9D7F-DFB581C9204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70BE509-44C8-4B75-8D90-E49C808A391E}"/>
              </a:ext>
            </a:extLst>
          </p:cNvPr>
          <p:cNvSpPr>
            <a:spLocks noGrp="1"/>
          </p:cNvSpPr>
          <p:nvPr>
            <p:ph type="sldNum" sz="quarter" idx="12"/>
          </p:nvPr>
        </p:nvSpPr>
        <p:spPr/>
        <p:txBody>
          <a:bodyPr/>
          <a:lstStyle/>
          <a:p>
            <a:fld id="{097F6E20-6E4B-41AC-817E-0D6F35ED3D06}" type="slidenum">
              <a:rPr lang="en-GB" smtClean="0"/>
              <a:t>‹#›</a:t>
            </a:fld>
            <a:endParaRPr lang="en-GB"/>
          </a:p>
        </p:txBody>
      </p:sp>
    </p:spTree>
    <p:extLst>
      <p:ext uri="{BB962C8B-B14F-4D97-AF65-F5344CB8AC3E}">
        <p14:creationId xmlns:p14="http://schemas.microsoft.com/office/powerpoint/2010/main" val="1043732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3150F5F-96D4-4913-9780-60D33BA1B52F}"/>
              </a:ext>
            </a:extLst>
          </p:cNvPr>
          <p:cNvSpPr>
            <a:spLocks noGrp="1"/>
          </p:cNvSpPr>
          <p:nvPr>
            <p:ph type="dt" sz="half" idx="10"/>
          </p:nvPr>
        </p:nvSpPr>
        <p:spPr/>
        <p:txBody>
          <a:bodyPr/>
          <a:lstStyle/>
          <a:p>
            <a:fld id="{61645E1B-64A4-4CCD-9ACE-9490ED9320BD}" type="datetimeFigureOut">
              <a:rPr lang="en-GB" smtClean="0"/>
              <a:t>17/04/2026</a:t>
            </a:fld>
            <a:endParaRPr lang="en-GB"/>
          </a:p>
        </p:txBody>
      </p:sp>
      <p:sp>
        <p:nvSpPr>
          <p:cNvPr id="3" name="Footer Placeholder 2">
            <a:extLst>
              <a:ext uri="{FF2B5EF4-FFF2-40B4-BE49-F238E27FC236}">
                <a16:creationId xmlns:a16="http://schemas.microsoft.com/office/drawing/2014/main" id="{39FBF16C-F16C-4364-A658-49112CCFFBC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E9CF44D-EDDA-484D-AAB3-8CE7619D617B}"/>
              </a:ext>
            </a:extLst>
          </p:cNvPr>
          <p:cNvSpPr>
            <a:spLocks noGrp="1"/>
          </p:cNvSpPr>
          <p:nvPr>
            <p:ph type="sldNum" sz="quarter" idx="12"/>
          </p:nvPr>
        </p:nvSpPr>
        <p:spPr/>
        <p:txBody>
          <a:bodyPr/>
          <a:lstStyle/>
          <a:p>
            <a:fld id="{097F6E20-6E4B-41AC-817E-0D6F35ED3D06}" type="slidenum">
              <a:rPr lang="en-GB" smtClean="0"/>
              <a:t>‹#›</a:t>
            </a:fld>
            <a:endParaRPr lang="en-GB"/>
          </a:p>
        </p:txBody>
      </p:sp>
    </p:spTree>
    <p:extLst>
      <p:ext uri="{BB962C8B-B14F-4D97-AF65-F5344CB8AC3E}">
        <p14:creationId xmlns:p14="http://schemas.microsoft.com/office/powerpoint/2010/main" val="14816036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2FC7F3-57B6-44C1-8011-E929C37E69B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A267B2C-78CE-4C43-98EE-BC1D8D1AB34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DA3B4A9-FFBA-4F0F-B546-D89323A64E8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31844BEA-424D-41A4-8D81-BFAE02540E7A}"/>
              </a:ext>
            </a:extLst>
          </p:cNvPr>
          <p:cNvSpPr>
            <a:spLocks noGrp="1"/>
          </p:cNvSpPr>
          <p:nvPr>
            <p:ph type="dt" sz="half" idx="10"/>
          </p:nvPr>
        </p:nvSpPr>
        <p:spPr/>
        <p:txBody>
          <a:bodyPr/>
          <a:lstStyle/>
          <a:p>
            <a:fld id="{61645E1B-64A4-4CCD-9ACE-9490ED9320BD}" type="datetimeFigureOut">
              <a:rPr lang="en-GB" smtClean="0"/>
              <a:t>17/04/2026</a:t>
            </a:fld>
            <a:endParaRPr lang="en-GB"/>
          </a:p>
        </p:txBody>
      </p:sp>
      <p:sp>
        <p:nvSpPr>
          <p:cNvPr id="6" name="Footer Placeholder 5">
            <a:extLst>
              <a:ext uri="{FF2B5EF4-FFF2-40B4-BE49-F238E27FC236}">
                <a16:creationId xmlns:a16="http://schemas.microsoft.com/office/drawing/2014/main" id="{F26CE34E-3A0E-436E-8BDC-71CB7BBE864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734B8FA-22D3-4BBB-889E-80D6E11A6777}"/>
              </a:ext>
            </a:extLst>
          </p:cNvPr>
          <p:cNvSpPr>
            <a:spLocks noGrp="1"/>
          </p:cNvSpPr>
          <p:nvPr>
            <p:ph type="sldNum" sz="quarter" idx="12"/>
          </p:nvPr>
        </p:nvSpPr>
        <p:spPr/>
        <p:txBody>
          <a:bodyPr/>
          <a:lstStyle/>
          <a:p>
            <a:fld id="{097F6E20-6E4B-41AC-817E-0D6F35ED3D06}" type="slidenum">
              <a:rPr lang="en-GB" smtClean="0"/>
              <a:t>‹#›</a:t>
            </a:fld>
            <a:endParaRPr lang="en-GB"/>
          </a:p>
        </p:txBody>
      </p:sp>
    </p:spTree>
    <p:extLst>
      <p:ext uri="{BB962C8B-B14F-4D97-AF65-F5344CB8AC3E}">
        <p14:creationId xmlns:p14="http://schemas.microsoft.com/office/powerpoint/2010/main" val="21201255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EDA257-1542-4D8F-933A-415AE93B07E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C1F5016-45F5-44DF-B5F5-42FE98BEF76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C2B3D8A-0549-4E2C-8113-EFB81406296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B1A76122-B2BD-4084-8B8C-5F1AC85B22D7}"/>
              </a:ext>
            </a:extLst>
          </p:cNvPr>
          <p:cNvSpPr>
            <a:spLocks noGrp="1"/>
          </p:cNvSpPr>
          <p:nvPr>
            <p:ph type="dt" sz="half" idx="10"/>
          </p:nvPr>
        </p:nvSpPr>
        <p:spPr/>
        <p:txBody>
          <a:bodyPr/>
          <a:lstStyle/>
          <a:p>
            <a:fld id="{61645E1B-64A4-4CCD-9ACE-9490ED9320BD}" type="datetimeFigureOut">
              <a:rPr lang="en-GB" smtClean="0"/>
              <a:t>17/04/2026</a:t>
            </a:fld>
            <a:endParaRPr lang="en-GB"/>
          </a:p>
        </p:txBody>
      </p:sp>
      <p:sp>
        <p:nvSpPr>
          <p:cNvPr id="6" name="Footer Placeholder 5">
            <a:extLst>
              <a:ext uri="{FF2B5EF4-FFF2-40B4-BE49-F238E27FC236}">
                <a16:creationId xmlns:a16="http://schemas.microsoft.com/office/drawing/2014/main" id="{8A4CB8F4-5497-442D-8015-3E408B0C3FE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CD367AF-3755-4415-ADA7-618F586A6538}"/>
              </a:ext>
            </a:extLst>
          </p:cNvPr>
          <p:cNvSpPr>
            <a:spLocks noGrp="1"/>
          </p:cNvSpPr>
          <p:nvPr>
            <p:ph type="sldNum" sz="quarter" idx="12"/>
          </p:nvPr>
        </p:nvSpPr>
        <p:spPr/>
        <p:txBody>
          <a:bodyPr/>
          <a:lstStyle/>
          <a:p>
            <a:fld id="{097F6E20-6E4B-41AC-817E-0D6F35ED3D06}" type="slidenum">
              <a:rPr lang="en-GB" smtClean="0"/>
              <a:t>‹#›</a:t>
            </a:fld>
            <a:endParaRPr lang="en-GB"/>
          </a:p>
        </p:txBody>
      </p:sp>
    </p:spTree>
    <p:extLst>
      <p:ext uri="{BB962C8B-B14F-4D97-AF65-F5344CB8AC3E}">
        <p14:creationId xmlns:p14="http://schemas.microsoft.com/office/powerpoint/2010/main" val="2040600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139FB6-7F2F-4881-97A9-841D0D6D748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B70CE87-1D48-413F-955B-C9E661DFC04F}"/>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5B649D2-6A7A-41DB-9922-8AC3F30F79CF}"/>
              </a:ext>
            </a:extLst>
          </p:cNvPr>
          <p:cNvSpPr>
            <a:spLocks noGrp="1"/>
          </p:cNvSpPr>
          <p:nvPr>
            <p:ph type="dt" sz="half" idx="10"/>
          </p:nvPr>
        </p:nvSpPr>
        <p:spPr/>
        <p:txBody>
          <a:bodyPr/>
          <a:lstStyle/>
          <a:p>
            <a:fld id="{61645E1B-64A4-4CCD-9ACE-9490ED9320BD}" type="datetimeFigureOut">
              <a:rPr lang="en-GB" smtClean="0"/>
              <a:t>17/04/2026</a:t>
            </a:fld>
            <a:endParaRPr lang="en-GB"/>
          </a:p>
        </p:txBody>
      </p:sp>
      <p:sp>
        <p:nvSpPr>
          <p:cNvPr id="5" name="Footer Placeholder 4">
            <a:extLst>
              <a:ext uri="{FF2B5EF4-FFF2-40B4-BE49-F238E27FC236}">
                <a16:creationId xmlns:a16="http://schemas.microsoft.com/office/drawing/2014/main" id="{35AE4511-CB99-47CB-80F8-CBFFE2D64D0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B603C00-9434-4874-850D-1748BEF4626C}"/>
              </a:ext>
            </a:extLst>
          </p:cNvPr>
          <p:cNvSpPr>
            <a:spLocks noGrp="1"/>
          </p:cNvSpPr>
          <p:nvPr>
            <p:ph type="sldNum" sz="quarter" idx="12"/>
          </p:nvPr>
        </p:nvSpPr>
        <p:spPr/>
        <p:txBody>
          <a:bodyPr/>
          <a:lstStyle/>
          <a:p>
            <a:fld id="{097F6E20-6E4B-41AC-817E-0D6F35ED3D06}" type="slidenum">
              <a:rPr lang="en-GB" smtClean="0"/>
              <a:t>‹#›</a:t>
            </a:fld>
            <a:endParaRPr lang="en-GB"/>
          </a:p>
        </p:txBody>
      </p:sp>
    </p:spTree>
    <p:extLst>
      <p:ext uri="{BB962C8B-B14F-4D97-AF65-F5344CB8AC3E}">
        <p14:creationId xmlns:p14="http://schemas.microsoft.com/office/powerpoint/2010/main" val="26918942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905E33F-8491-4EBE-BDD5-4631E6643FB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025C334-30AE-4E7B-88C5-74534767249D}"/>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152E77D-FE00-4AAA-AC01-66BF852DC8C5}"/>
              </a:ext>
            </a:extLst>
          </p:cNvPr>
          <p:cNvSpPr>
            <a:spLocks noGrp="1"/>
          </p:cNvSpPr>
          <p:nvPr>
            <p:ph type="dt" sz="half" idx="10"/>
          </p:nvPr>
        </p:nvSpPr>
        <p:spPr/>
        <p:txBody>
          <a:bodyPr/>
          <a:lstStyle/>
          <a:p>
            <a:fld id="{61645E1B-64A4-4CCD-9ACE-9490ED9320BD}" type="datetimeFigureOut">
              <a:rPr lang="en-GB" smtClean="0"/>
              <a:t>17/04/2026</a:t>
            </a:fld>
            <a:endParaRPr lang="en-GB"/>
          </a:p>
        </p:txBody>
      </p:sp>
      <p:sp>
        <p:nvSpPr>
          <p:cNvPr id="5" name="Footer Placeholder 4">
            <a:extLst>
              <a:ext uri="{FF2B5EF4-FFF2-40B4-BE49-F238E27FC236}">
                <a16:creationId xmlns:a16="http://schemas.microsoft.com/office/drawing/2014/main" id="{DC003A4D-BCF0-4AAD-BE14-2E735E4E28E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54734E6-7A82-4B6F-8F4E-7C4FC3882816}"/>
              </a:ext>
            </a:extLst>
          </p:cNvPr>
          <p:cNvSpPr>
            <a:spLocks noGrp="1"/>
          </p:cNvSpPr>
          <p:nvPr>
            <p:ph type="sldNum" sz="quarter" idx="12"/>
          </p:nvPr>
        </p:nvSpPr>
        <p:spPr/>
        <p:txBody>
          <a:bodyPr/>
          <a:lstStyle/>
          <a:p>
            <a:fld id="{097F6E20-6E4B-41AC-817E-0D6F35ED3D06}" type="slidenum">
              <a:rPr lang="en-GB" smtClean="0"/>
              <a:t>‹#›</a:t>
            </a:fld>
            <a:endParaRPr lang="en-GB"/>
          </a:p>
        </p:txBody>
      </p:sp>
    </p:spTree>
    <p:extLst>
      <p:ext uri="{BB962C8B-B14F-4D97-AF65-F5344CB8AC3E}">
        <p14:creationId xmlns:p14="http://schemas.microsoft.com/office/powerpoint/2010/main" val="9184644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CA8165C-95AD-4E49-BD42-41A02B38EAA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4697CD7-061D-40BA-BECB-18756488D60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8314B76-223B-4338-A18D-0F5592C412F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645E1B-64A4-4CCD-9ACE-9490ED9320BD}" type="datetimeFigureOut">
              <a:rPr lang="en-GB" smtClean="0"/>
              <a:t>17/04/2026</a:t>
            </a:fld>
            <a:endParaRPr lang="en-GB"/>
          </a:p>
        </p:txBody>
      </p:sp>
      <p:sp>
        <p:nvSpPr>
          <p:cNvPr id="5" name="Footer Placeholder 4">
            <a:extLst>
              <a:ext uri="{FF2B5EF4-FFF2-40B4-BE49-F238E27FC236}">
                <a16:creationId xmlns:a16="http://schemas.microsoft.com/office/drawing/2014/main" id="{D726B810-0E38-4BB2-9145-834B40D0068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20316E2-4EA7-46D3-BF03-8F7BA88F406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97F6E20-6E4B-41AC-817E-0D6F35ED3D06}" type="slidenum">
              <a:rPr lang="en-GB" smtClean="0"/>
              <a:t>‹#›</a:t>
            </a:fld>
            <a:endParaRPr lang="en-GB"/>
          </a:p>
        </p:txBody>
      </p:sp>
    </p:spTree>
    <p:extLst>
      <p:ext uri="{BB962C8B-B14F-4D97-AF65-F5344CB8AC3E}">
        <p14:creationId xmlns:p14="http://schemas.microsoft.com/office/powerpoint/2010/main" val="371693607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staffordshireconnects.info/kb5/staffordshire/directory/localoffer.page?localofferchannel=0" TargetMode="External"/><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ww.staffordshireconnects.info/kb5/staffordshire/directory/advice.page?id=H2NHUGE_yzY" TargetMode="External"/><Relationship Id="rId2" Type="http://schemas.openxmlformats.org/officeDocument/2006/relationships/hyperlink" Target="https://www.staffordshire.gov.uk/Education/Access-to-learning/Graduated-response-toolkit/Graduated-response.aspx" TargetMode="Externa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jpeg"/><Relationship Id="rId2" Type="http://schemas.openxmlformats.org/officeDocument/2006/relationships/hyperlink" Target="https://d2tic4wvo1iusb.cloudfront.net/guidance-reports/send/EEF_Special_Educational_Needs_in_Mainstream_Schools_Guidance_Report.pdf" TargetMode="Externa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hyperlink" Target="https://behaviour.semh.co.uk/" TargetMode="External"/><Relationship Id="rId7" Type="http://schemas.openxmlformats.org/officeDocument/2006/relationships/image" Target="../media/image12.png"/><Relationship Id="rId2" Type="http://schemas.openxmlformats.org/officeDocument/2006/relationships/hyperlink" Target="https://progress-checker.speechandlanguage.org.uk/type" TargetMode="External"/><Relationship Id="rId1" Type="http://schemas.openxmlformats.org/officeDocument/2006/relationships/slideLayout" Target="../slideLayouts/slideLayout2.xml"/><Relationship Id="rId6" Type="http://schemas.openxmlformats.org/officeDocument/2006/relationships/hyperlink" Target="https://staffsstokeics.org.uk/children-and-young-people-with-sensory-processing-needs/" TargetMode="External"/><Relationship Id="rId5" Type="http://schemas.openxmlformats.org/officeDocument/2006/relationships/hyperlink" Target="https://progress-checker.speechandlanguage.org.uk/" TargetMode="External"/><Relationship Id="rId4" Type="http://schemas.openxmlformats.org/officeDocument/2006/relationships/hyperlink" Target="https://ican.org.uk/help-for-families/" TargetMode="Externa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mailto:sfps@staffordshire.gov.uk" TargetMode="External"/><Relationship Id="rId7" Type="http://schemas.openxmlformats.org/officeDocument/2006/relationships/image" Target="../media/image18.png"/><Relationship Id="rId2" Type="http://schemas.openxmlformats.org/officeDocument/2006/relationships/hyperlink" Target="https://www.staffs-iass.org/Contact-Us.aspx" TargetMode="External"/><Relationship Id="rId1" Type="http://schemas.openxmlformats.org/officeDocument/2006/relationships/slideLayout" Target="../slideLayouts/slideLayout2.xml"/><Relationship Id="rId6" Type="http://schemas.openxmlformats.org/officeDocument/2006/relationships/hyperlink" Target="https://www.staffordshireconnects.info/kb5/staffordshire/directory/localoffer.page?localofferchannel=0" TargetMode="External"/><Relationship Id="rId5" Type="http://schemas.openxmlformats.org/officeDocument/2006/relationships/hyperlink" Target="http://www.staffordshire.gov.uk/education/welfareservice/SpecialEducationalNeeds/spps/newsletter/newsletters.aspx" TargetMode="External"/><Relationship Id="rId4" Type="http://schemas.openxmlformats.org/officeDocument/2006/relationships/hyperlink" Target="https://www.staffs-iass.org/home.aspx"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www.autism.org.uk/" TargetMode="External"/><Relationship Id="rId7" Type="http://schemas.openxmlformats.org/officeDocument/2006/relationships/hyperlink" Target="http://www.rnib.org.uk/%C3%82%C2%A0" TargetMode="External"/><Relationship Id="rId2" Type="http://schemas.openxmlformats.org/officeDocument/2006/relationships/hyperlink" Target="https://mindedforfamilies.org.uk/" TargetMode="External"/><Relationship Id="rId1" Type="http://schemas.openxmlformats.org/officeDocument/2006/relationships/slideLayout" Target="../slideLayouts/slideLayout2.xml"/><Relationship Id="rId6" Type="http://schemas.openxmlformats.org/officeDocument/2006/relationships/hyperlink" Target="http://www.bdadyslexia.org.uk/" TargetMode="External"/><Relationship Id="rId5" Type="http://schemas.openxmlformats.org/officeDocument/2006/relationships/hyperlink" Target="https://www.downs-syndrome.org.uk/" TargetMode="External"/><Relationship Id="rId4" Type="http://schemas.openxmlformats.org/officeDocument/2006/relationships/hyperlink" Target="https://www.adhdfoundation.org.uk/"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s://youngminds.org.uk/about-us/who-we-are/" TargetMode="External"/><Relationship Id="rId2" Type="http://schemas.openxmlformats.org/officeDocument/2006/relationships/hyperlink" Target="http://www.ndcs.org.uk/" TargetMode="External"/><Relationship Id="rId1" Type="http://schemas.openxmlformats.org/officeDocument/2006/relationships/slideLayout" Target="../slideLayouts/slideLayout2.xml"/><Relationship Id="rId6" Type="http://schemas.openxmlformats.org/officeDocument/2006/relationships/hyperlink" Target="http://www.relate.org.uk/" TargetMode="External"/><Relationship Id="rId5" Type="http://schemas.openxmlformats.org/officeDocument/2006/relationships/hyperlink" Target="https://en.wikipedia.org/wiki/United_Kingdom" TargetMode="External"/><Relationship Id="rId4" Type="http://schemas.openxmlformats.org/officeDocument/2006/relationships/hyperlink" Target="https://en.wikipedia.org/wiki/National_Health_Service"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www.stokespeaks.org/" TargetMode="External"/><Relationship Id="rId2" Type="http://schemas.openxmlformats.org/officeDocument/2006/relationships/hyperlink" Target="https://www.theberkeleycheshire.co.uk/communication-language-wellcomm/" TargetMode="External"/><Relationship Id="rId1" Type="http://schemas.openxmlformats.org/officeDocument/2006/relationships/slideLayout" Target="../slideLayouts/slideLayout2.xml"/><Relationship Id="rId5" Type="http://schemas.openxmlformats.org/officeDocument/2006/relationships/hyperlink" Target="https://www.staffordshireconnects.info/kb5/staffordshire/directory/advice.page?id=kA3GYOhiDdE" TargetMode="External"/><Relationship Id="rId4" Type="http://schemas.openxmlformats.org/officeDocument/2006/relationships/hyperlink" Target="https://www.mpft.nhs.uk/services/speech-language-therapy-services-childre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enk Valley Academy Trust">
            <a:extLst>
              <a:ext uri="{FF2B5EF4-FFF2-40B4-BE49-F238E27FC236}">
                <a16:creationId xmlns:a16="http://schemas.microsoft.com/office/drawing/2014/main" id="{3B4A77E5-9687-4048-8720-5BF25B00446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2123" y="105757"/>
            <a:ext cx="804792" cy="1383678"/>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31189798-2AD5-4F76-9F4D-0299F301A89E}"/>
              </a:ext>
            </a:extLst>
          </p:cNvPr>
          <p:cNvSpPr/>
          <p:nvPr/>
        </p:nvSpPr>
        <p:spPr>
          <a:xfrm>
            <a:off x="1228627" y="443043"/>
            <a:ext cx="6096000" cy="774507"/>
          </a:xfrm>
          <a:prstGeom prst="rect">
            <a:avLst/>
          </a:prstGeom>
        </p:spPr>
        <p:txBody>
          <a:bodyPr>
            <a:spAutoFit/>
          </a:bodyPr>
          <a:lstStyle/>
          <a:p>
            <a:pPr>
              <a:lnSpc>
                <a:spcPct val="107000"/>
              </a:lnSpc>
              <a:spcAft>
                <a:spcPts val="800"/>
              </a:spcAft>
            </a:pPr>
            <a:r>
              <a:rPr lang="en-GB" dirty="0" err="1">
                <a:effectLst/>
                <a:ea typeface="Calibri" panose="020F0502020204030204" pitchFamily="34" charset="0"/>
                <a:cs typeface="Times New Roman" panose="02020603050405020304" pitchFamily="18" charset="0"/>
              </a:rPr>
              <a:t>Penk</a:t>
            </a:r>
            <a:r>
              <a:rPr lang="en-GB" dirty="0">
                <a:effectLst/>
                <a:ea typeface="Calibri" panose="020F0502020204030204" pitchFamily="34" charset="0"/>
                <a:cs typeface="Times New Roman" panose="02020603050405020304" pitchFamily="18" charset="0"/>
              </a:rPr>
              <a:t> Valley Academy Trust </a:t>
            </a:r>
          </a:p>
          <a:p>
            <a:pPr>
              <a:lnSpc>
                <a:spcPct val="107000"/>
              </a:lnSpc>
              <a:spcAft>
                <a:spcPts val="800"/>
              </a:spcAft>
            </a:pPr>
            <a:r>
              <a:rPr lang="en-GB" dirty="0">
                <a:solidFill>
                  <a:srgbClr val="222120"/>
                </a:solidFill>
                <a:ea typeface="Calibri" panose="020F0502020204030204" pitchFamily="34" charset="0"/>
                <a:cs typeface="Times New Roman" panose="02020603050405020304" pitchFamily="18" charset="0"/>
              </a:rPr>
              <a:t>Collaboration, Challenge, Curiosity and Care</a:t>
            </a:r>
            <a:endParaRPr lang="en-GB" dirty="0">
              <a:effectLst/>
              <a:ea typeface="Calibri" panose="020F0502020204030204" pitchFamily="34" charset="0"/>
              <a:cs typeface="Times New Roman" panose="02020603050405020304" pitchFamily="18" charset="0"/>
            </a:endParaRPr>
          </a:p>
        </p:txBody>
      </p:sp>
      <p:sp>
        <p:nvSpPr>
          <p:cNvPr id="5" name="Rectangle 4">
            <a:extLst>
              <a:ext uri="{FF2B5EF4-FFF2-40B4-BE49-F238E27FC236}">
                <a16:creationId xmlns:a16="http://schemas.microsoft.com/office/drawing/2014/main" id="{02668030-D956-4C3B-9AE3-19F9D33B8E62}"/>
              </a:ext>
            </a:extLst>
          </p:cNvPr>
          <p:cNvSpPr/>
          <p:nvPr/>
        </p:nvSpPr>
        <p:spPr>
          <a:xfrm>
            <a:off x="4050452" y="1956760"/>
            <a:ext cx="2309671" cy="375552"/>
          </a:xfrm>
          <a:prstGeom prst="rect">
            <a:avLst/>
          </a:prstGeom>
        </p:spPr>
        <p:txBody>
          <a:bodyPr wrap="none">
            <a:spAutoFit/>
          </a:bodyPr>
          <a:lstStyle/>
          <a:p>
            <a:pPr>
              <a:lnSpc>
                <a:spcPct val="107000"/>
              </a:lnSpc>
              <a:spcAft>
                <a:spcPts val="800"/>
              </a:spcAft>
            </a:pPr>
            <a:r>
              <a:rPr lang="en-GB" dirty="0" err="1">
                <a:latin typeface="Calibri" panose="020F0502020204030204" pitchFamily="34" charset="0"/>
                <a:ea typeface="Calibri" panose="020F0502020204030204" pitchFamily="34" charset="0"/>
                <a:cs typeface="Times New Roman" panose="02020603050405020304" pitchFamily="18" charset="0"/>
              </a:rPr>
              <a:t>Princefield</a:t>
            </a:r>
            <a:r>
              <a:rPr lang="en-GB" dirty="0">
                <a:latin typeface="Calibri" panose="020F0502020204030204" pitchFamily="34" charset="0"/>
                <a:ea typeface="Calibri" panose="020F0502020204030204" pitchFamily="34" charset="0"/>
                <a:cs typeface="Times New Roman" panose="02020603050405020304" pitchFamily="18" charset="0"/>
              </a:rPr>
              <a:t> First School</a:t>
            </a:r>
          </a:p>
        </p:txBody>
      </p:sp>
      <p:sp>
        <p:nvSpPr>
          <p:cNvPr id="6" name="TextBox 5">
            <a:extLst>
              <a:ext uri="{FF2B5EF4-FFF2-40B4-BE49-F238E27FC236}">
                <a16:creationId xmlns:a16="http://schemas.microsoft.com/office/drawing/2014/main" id="{E6D3A4B5-A9A9-44F4-85ED-6F9BBCFD2564}"/>
              </a:ext>
            </a:extLst>
          </p:cNvPr>
          <p:cNvSpPr txBox="1"/>
          <p:nvPr/>
        </p:nvSpPr>
        <p:spPr>
          <a:xfrm>
            <a:off x="2960016" y="2785391"/>
            <a:ext cx="7861955" cy="369332"/>
          </a:xfrm>
          <a:prstGeom prst="rect">
            <a:avLst/>
          </a:prstGeom>
          <a:noFill/>
        </p:spPr>
        <p:txBody>
          <a:bodyPr wrap="square" lIns="91440" tIns="45720" rIns="91440" bIns="45720" rtlCol="0" anchor="t">
            <a:spAutoFit/>
          </a:bodyPr>
          <a:lstStyle/>
          <a:p>
            <a:r>
              <a:rPr lang="en-GB" dirty="0"/>
              <a:t>Special Educational Needs and Disabilities Information Report 2025-2026</a:t>
            </a:r>
          </a:p>
        </p:txBody>
      </p:sp>
      <p:sp>
        <p:nvSpPr>
          <p:cNvPr id="7" name="Rectangle 6">
            <a:extLst>
              <a:ext uri="{FF2B5EF4-FFF2-40B4-BE49-F238E27FC236}">
                <a16:creationId xmlns:a16="http://schemas.microsoft.com/office/drawing/2014/main" id="{AF7B2AEC-10CE-4664-811F-F4CC495C315D}"/>
              </a:ext>
            </a:extLst>
          </p:cNvPr>
          <p:cNvSpPr/>
          <p:nvPr/>
        </p:nvSpPr>
        <p:spPr>
          <a:xfrm>
            <a:off x="173807" y="3452914"/>
            <a:ext cx="11645077" cy="3139321"/>
          </a:xfrm>
          <a:prstGeom prst="rect">
            <a:avLst/>
          </a:prstGeom>
        </p:spPr>
        <p:txBody>
          <a:bodyPr wrap="square">
            <a:spAutoFit/>
          </a:bodyPr>
          <a:lstStyle/>
          <a:p>
            <a:r>
              <a:rPr lang="en-GB" dirty="0"/>
              <a:t>Rationale</a:t>
            </a:r>
          </a:p>
          <a:p>
            <a:endParaRPr lang="en-GB" dirty="0"/>
          </a:p>
          <a:p>
            <a:r>
              <a:rPr lang="en-GB" dirty="0"/>
              <a:t>The information in this document describes our provision for learners with a Special Educational Need or Disability (SEND) and reflects Staffordshire’s Local Offer which can be found at </a:t>
            </a:r>
            <a:r>
              <a:rPr lang="en-GB" dirty="0">
                <a:hlinkClick r:id="rId3"/>
              </a:rPr>
              <a:t>https://www.staffordshireconnects.info/kb5/staffordshire/directory/localoffer.page?localofferchannel=0</a:t>
            </a:r>
            <a:r>
              <a:rPr lang="en-GB" dirty="0"/>
              <a:t>. </a:t>
            </a:r>
          </a:p>
          <a:p>
            <a:r>
              <a:rPr lang="en-GB" dirty="0"/>
              <a:t>At </a:t>
            </a:r>
            <a:r>
              <a:rPr lang="en-GB" dirty="0" err="1"/>
              <a:t>Princefield</a:t>
            </a:r>
            <a:r>
              <a:rPr lang="en-GB" dirty="0"/>
              <a:t>, we strive to ensure that all learners achieve their potential personally, socially, emotionally and academically in all areas of the curriculum regardless of their gender, ethnicity, social background, religion, sexual identity, physical ability or educational needs. This report is intended to give you information regarding the ways in which we ensure that we support all of our learners, including those with special educational needs and disabilities, in order that they can realise their full potential. It may not list every skill, resource and technique we employ in order to achieve this as our provisions are continually developed and evaluated to meet the diverse and changing requirements of our learners. </a:t>
            </a:r>
          </a:p>
        </p:txBody>
      </p:sp>
      <p:pic>
        <p:nvPicPr>
          <p:cNvPr id="3" name="Picture 2">
            <a:extLst>
              <a:ext uri="{FF2B5EF4-FFF2-40B4-BE49-F238E27FC236}">
                <a16:creationId xmlns:a16="http://schemas.microsoft.com/office/drawing/2014/main" id="{D931E12B-95B0-4A3E-B078-4E6824DE8CC4}"/>
              </a:ext>
            </a:extLst>
          </p:cNvPr>
          <p:cNvPicPr>
            <a:picLocks noChangeAspect="1"/>
          </p:cNvPicPr>
          <p:nvPr/>
        </p:nvPicPr>
        <p:blipFill>
          <a:blip r:embed="rId4"/>
          <a:stretch>
            <a:fillRect/>
          </a:stretch>
        </p:blipFill>
        <p:spPr>
          <a:xfrm>
            <a:off x="279829" y="1728071"/>
            <a:ext cx="3676355" cy="818684"/>
          </a:xfrm>
          <a:prstGeom prst="rect">
            <a:avLst/>
          </a:prstGeom>
        </p:spPr>
      </p:pic>
    </p:spTree>
    <p:extLst>
      <p:ext uri="{BB962C8B-B14F-4D97-AF65-F5344CB8AC3E}">
        <p14:creationId xmlns:p14="http://schemas.microsoft.com/office/powerpoint/2010/main" val="23458766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B48DC44-2D45-40DF-8AA7-3D2CE7F27071}"/>
              </a:ext>
            </a:extLst>
          </p:cNvPr>
          <p:cNvSpPr/>
          <p:nvPr/>
        </p:nvSpPr>
        <p:spPr>
          <a:xfrm>
            <a:off x="307942" y="31259"/>
            <a:ext cx="11576116" cy="3693319"/>
          </a:xfrm>
          <a:prstGeom prst="rect">
            <a:avLst/>
          </a:prstGeom>
        </p:spPr>
        <p:txBody>
          <a:bodyPr wrap="square" lIns="91440" tIns="45720" rIns="91440" bIns="45720" anchor="t">
            <a:spAutoFit/>
          </a:bodyPr>
          <a:lstStyle/>
          <a:p>
            <a:r>
              <a:rPr lang="en-GB" dirty="0"/>
              <a:t>Our Inclusion Team consists of: </a:t>
            </a:r>
          </a:p>
          <a:p>
            <a:r>
              <a:rPr lang="en-GB" dirty="0"/>
              <a:t>Kate </a:t>
            </a:r>
            <a:r>
              <a:rPr lang="en-GB" dirty="0" err="1"/>
              <a:t>Maymand</a:t>
            </a:r>
            <a:r>
              <a:rPr lang="en-GB" dirty="0"/>
              <a:t> Special Educational Needs Co-Ordinator</a:t>
            </a:r>
            <a:endParaRPr lang="en-GB" dirty="0">
              <a:ea typeface="Calibri"/>
              <a:cs typeface="Calibri"/>
            </a:endParaRPr>
          </a:p>
          <a:p>
            <a:r>
              <a:rPr lang="en-GB" dirty="0"/>
              <a:t>Vicky Simpson, SEN TA</a:t>
            </a:r>
            <a:endParaRPr lang="en-GB" dirty="0">
              <a:ea typeface="Calibri"/>
              <a:cs typeface="Calibri"/>
            </a:endParaRPr>
          </a:p>
          <a:p>
            <a:r>
              <a:rPr lang="en-GB"/>
              <a:t>Becky Nixon, Headteacher</a:t>
            </a:r>
            <a:endParaRPr lang="en-GB">
              <a:ea typeface="Calibri"/>
              <a:cs typeface="Calibri"/>
            </a:endParaRPr>
          </a:p>
          <a:p>
            <a:r>
              <a:rPr lang="en-GB" dirty="0"/>
              <a:t>Class teachers</a:t>
            </a:r>
          </a:p>
          <a:p>
            <a:r>
              <a:rPr lang="en-GB" dirty="0"/>
              <a:t>Teaching Assistants &amp; Learning Support Assistants</a:t>
            </a:r>
          </a:p>
          <a:p>
            <a:endParaRPr lang="en-GB" dirty="0"/>
          </a:p>
          <a:p>
            <a:r>
              <a:rPr lang="en-GB" dirty="0"/>
              <a:t>Where necessary assessment, advice and guidance is also sought from our external agencies, for example:</a:t>
            </a:r>
          </a:p>
          <a:p>
            <a:r>
              <a:rPr lang="en-GB" dirty="0"/>
              <a:t>• Autism Inclusion Team </a:t>
            </a:r>
          </a:p>
          <a:p>
            <a:r>
              <a:rPr lang="en-GB" dirty="0"/>
              <a:t>• Speech and Language Therapist </a:t>
            </a:r>
          </a:p>
          <a:p>
            <a:r>
              <a:rPr lang="en-GB" dirty="0"/>
              <a:t>• Educational Psychologist </a:t>
            </a:r>
          </a:p>
          <a:p>
            <a:r>
              <a:rPr lang="en-GB" dirty="0"/>
              <a:t>• Specialist Sensory Support Services – HI/VI </a:t>
            </a:r>
          </a:p>
          <a:p>
            <a:r>
              <a:rPr lang="en-GB" dirty="0"/>
              <a:t>• Family Support Services</a:t>
            </a:r>
          </a:p>
        </p:txBody>
      </p:sp>
      <p:pic>
        <p:nvPicPr>
          <p:cNvPr id="2" name="Picture 1" descr="A person standing in a house&#10;&#10;Description automatically generated">
            <a:extLst>
              <a:ext uri="{FF2B5EF4-FFF2-40B4-BE49-F238E27FC236}">
                <a16:creationId xmlns:a16="http://schemas.microsoft.com/office/drawing/2014/main" id="{7D1C0232-4DA7-3612-3D48-0DCC32278DD1}"/>
              </a:ext>
            </a:extLst>
          </p:cNvPr>
          <p:cNvPicPr>
            <a:picLocks noChangeAspect="1"/>
          </p:cNvPicPr>
          <p:nvPr/>
        </p:nvPicPr>
        <p:blipFill>
          <a:blip r:embed="rId2"/>
          <a:stretch>
            <a:fillRect/>
          </a:stretch>
        </p:blipFill>
        <p:spPr>
          <a:xfrm>
            <a:off x="6099505" y="671872"/>
            <a:ext cx="1114425" cy="1057275"/>
          </a:xfrm>
          <a:prstGeom prst="rect">
            <a:avLst/>
          </a:prstGeom>
        </p:spPr>
      </p:pic>
      <p:sp>
        <p:nvSpPr>
          <p:cNvPr id="5" name="TextBox 5">
            <a:extLst>
              <a:ext uri="{FF2B5EF4-FFF2-40B4-BE49-F238E27FC236}">
                <a16:creationId xmlns:a16="http://schemas.microsoft.com/office/drawing/2014/main" id="{554255C2-FA7B-40C2-6B30-779F3FD55CFB}"/>
              </a:ext>
            </a:extLst>
          </p:cNvPr>
          <p:cNvSpPr txBox="1"/>
          <p:nvPr/>
        </p:nvSpPr>
        <p:spPr>
          <a:xfrm>
            <a:off x="140111" y="3999271"/>
            <a:ext cx="11899489" cy="2585323"/>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b="1" u="sng" dirty="0">
                <a:latin typeface="Calibri"/>
                <a:ea typeface="Calibri"/>
                <a:cs typeface="Calibri"/>
              </a:rPr>
              <a:t>September 2025 Information</a:t>
            </a:r>
            <a:r>
              <a:rPr lang="en-US" dirty="0">
                <a:latin typeface="Calibri"/>
                <a:ea typeface="Calibri"/>
                <a:cs typeface="Calibri"/>
              </a:rPr>
              <a:t> </a:t>
            </a:r>
          </a:p>
          <a:p>
            <a:pPr algn="just"/>
            <a:r>
              <a:rPr lang="en-GB" dirty="0">
                <a:latin typeface="Calibri"/>
                <a:ea typeface="Calibri"/>
                <a:cs typeface="Calibri"/>
              </a:rPr>
              <a:t> </a:t>
            </a:r>
            <a:r>
              <a:rPr lang="en-US" dirty="0">
                <a:latin typeface="Calibri"/>
                <a:ea typeface="Calibri"/>
                <a:cs typeface="Calibri"/>
              </a:rPr>
              <a:t> </a:t>
            </a:r>
          </a:p>
          <a:p>
            <a:pPr algn="just"/>
            <a:r>
              <a:rPr lang="en-GB" dirty="0" err="1">
                <a:latin typeface="Calibri"/>
                <a:ea typeface="Calibri"/>
                <a:cs typeface="Calibri"/>
              </a:rPr>
              <a:t>Princefield</a:t>
            </a:r>
            <a:r>
              <a:rPr lang="en-GB" dirty="0">
                <a:latin typeface="Calibri"/>
                <a:ea typeface="Calibri"/>
                <a:cs typeface="Calibri"/>
              </a:rPr>
              <a:t> First School currently has 277 children on role (September 2025).</a:t>
            </a:r>
            <a:endParaRPr lang="en-US" dirty="0">
              <a:latin typeface="Calibri"/>
              <a:ea typeface="Calibri"/>
              <a:cs typeface="Calibri"/>
            </a:endParaRPr>
          </a:p>
          <a:p>
            <a:pPr algn="just"/>
            <a:r>
              <a:rPr lang="en-GB" dirty="0">
                <a:latin typeface="Calibri"/>
                <a:ea typeface="Calibri"/>
                <a:cs typeface="Calibri"/>
              </a:rPr>
              <a:t>There are currently 37 children on SEND register with a range of needs.  (13% compared to last year 14.7% a decrease of 1.7%.)</a:t>
            </a:r>
            <a:r>
              <a:rPr lang="en-US" dirty="0">
                <a:latin typeface="Calibri"/>
                <a:ea typeface="Calibri"/>
                <a:cs typeface="Calibri"/>
              </a:rPr>
              <a:t> </a:t>
            </a:r>
          </a:p>
          <a:p>
            <a:pPr algn="just"/>
            <a:r>
              <a:rPr lang="en-GB" dirty="0">
                <a:latin typeface="Calibri"/>
                <a:ea typeface="Calibri"/>
                <a:cs typeface="Calibri"/>
              </a:rPr>
              <a:t>25 children (9%) have a diagnosis or identification of need that requires low level targeted interventions, QFT and support planned by subject teachers.</a:t>
            </a:r>
            <a:endParaRPr lang="en-US" dirty="0">
              <a:latin typeface="Calibri"/>
              <a:ea typeface="Calibri"/>
              <a:cs typeface="Calibri"/>
            </a:endParaRPr>
          </a:p>
          <a:p>
            <a:pPr algn="just"/>
            <a:r>
              <a:rPr lang="en-GB" dirty="0">
                <a:latin typeface="Calibri"/>
                <a:ea typeface="Calibri"/>
                <a:cs typeface="Calibri"/>
              </a:rPr>
              <a:t>6 children (2.2%) have a significant and complex need that requires support over and above in class provision.</a:t>
            </a:r>
            <a:endParaRPr lang="en-US" dirty="0">
              <a:latin typeface="Calibri"/>
              <a:ea typeface="Calibri"/>
              <a:cs typeface="Calibri"/>
            </a:endParaRPr>
          </a:p>
          <a:p>
            <a:pPr algn="just"/>
            <a:r>
              <a:rPr lang="en-GB" dirty="0">
                <a:latin typeface="Calibri"/>
                <a:ea typeface="Calibri"/>
                <a:cs typeface="Calibri"/>
              </a:rPr>
              <a:t>6 children that have an EHCP (2.2%) requiring extremely tailored support monitored by the Local Authority.  </a:t>
            </a:r>
            <a:r>
              <a:rPr lang="en-US" dirty="0">
                <a:latin typeface="Calibri"/>
                <a:ea typeface="Calibri"/>
                <a:cs typeface="Calibri"/>
              </a:rPr>
              <a:t> </a:t>
            </a:r>
            <a:endParaRPr lang="en-US" dirty="0"/>
          </a:p>
        </p:txBody>
      </p:sp>
    </p:spTree>
    <p:extLst>
      <p:ext uri="{BB962C8B-B14F-4D97-AF65-F5344CB8AC3E}">
        <p14:creationId xmlns:p14="http://schemas.microsoft.com/office/powerpoint/2010/main" val="8339545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3B95639-5970-4118-BE5C-1230BF27AEF2}"/>
              </a:ext>
            </a:extLst>
          </p:cNvPr>
          <p:cNvSpPr/>
          <p:nvPr/>
        </p:nvSpPr>
        <p:spPr>
          <a:xfrm>
            <a:off x="314589" y="299451"/>
            <a:ext cx="11576116" cy="3139321"/>
          </a:xfrm>
          <a:prstGeom prst="rect">
            <a:avLst/>
          </a:prstGeom>
        </p:spPr>
        <p:txBody>
          <a:bodyPr wrap="square">
            <a:spAutoFit/>
          </a:bodyPr>
          <a:lstStyle/>
          <a:p>
            <a:r>
              <a:rPr lang="en-GB" dirty="0"/>
              <a:t>How does the school identify and assess special educational needs and disabilities?</a:t>
            </a:r>
          </a:p>
          <a:p>
            <a:endParaRPr lang="en-GB" dirty="0"/>
          </a:p>
          <a:p>
            <a:r>
              <a:rPr lang="en-GB" dirty="0"/>
              <a:t>Information from parents and previous settings is a key source for us in identifying new learners with SEND. </a:t>
            </a:r>
          </a:p>
          <a:p>
            <a:r>
              <a:rPr lang="en-GB" dirty="0"/>
              <a:t>At the start of Nursery/Reception all learners have their speech and language assessed, so that we can establish who might require targeted and specialist interventions. </a:t>
            </a:r>
          </a:p>
          <a:p>
            <a:r>
              <a:rPr lang="en-GB" dirty="0"/>
              <a:t>In addition, as the term progresses and at regular intervals, teaching and support staff are asked to raise any learner who is not making expected progress or whom they have particular concerns about. They do this using the Barriers to Learning form and link to the school provisions document. We use the </a:t>
            </a:r>
            <a:r>
              <a:rPr lang="en-GB" dirty="0" err="1"/>
              <a:t>HumansNotRobots</a:t>
            </a:r>
            <a:r>
              <a:rPr lang="en-GB" dirty="0"/>
              <a:t> assessment tools as a guide. We also use dyslexia screeners, reading tests, spelling tests and other assessments to support. At this point a conversation will take place with parents/carers and young person to discuss options and strategies available to ensure the most appropriate support mechanisms are agreed and implemented.</a:t>
            </a:r>
          </a:p>
        </p:txBody>
      </p:sp>
      <p:pic>
        <p:nvPicPr>
          <p:cNvPr id="5" name="Picture 4" descr="A black background with a clipboard and a blue arrow&#10;&#10;Description automatically generated">
            <a:extLst>
              <a:ext uri="{FF2B5EF4-FFF2-40B4-BE49-F238E27FC236}">
                <a16:creationId xmlns:a16="http://schemas.microsoft.com/office/drawing/2014/main" id="{7F912177-86AC-5B0C-B119-3EE7A7C4497C}"/>
              </a:ext>
            </a:extLst>
          </p:cNvPr>
          <p:cNvPicPr>
            <a:picLocks noChangeAspect="1"/>
          </p:cNvPicPr>
          <p:nvPr/>
        </p:nvPicPr>
        <p:blipFill>
          <a:blip r:embed="rId2"/>
          <a:stretch>
            <a:fillRect/>
          </a:stretch>
        </p:blipFill>
        <p:spPr>
          <a:xfrm>
            <a:off x="8580193" y="3427901"/>
            <a:ext cx="1057275" cy="1057275"/>
          </a:xfrm>
          <a:prstGeom prst="rect">
            <a:avLst/>
          </a:prstGeom>
        </p:spPr>
      </p:pic>
    </p:spTree>
    <p:extLst>
      <p:ext uri="{BB962C8B-B14F-4D97-AF65-F5344CB8AC3E}">
        <p14:creationId xmlns:p14="http://schemas.microsoft.com/office/powerpoint/2010/main" val="9437375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9DBBAE-93A6-4E3B-84AD-E9D3FDF60BD9}"/>
              </a:ext>
            </a:extLst>
          </p:cNvPr>
          <p:cNvSpPr>
            <a:spLocks noGrp="1"/>
          </p:cNvSpPr>
          <p:nvPr>
            <p:ph type="title"/>
          </p:nvPr>
        </p:nvSpPr>
        <p:spPr>
          <a:xfrm>
            <a:off x="838200" y="120028"/>
            <a:ext cx="10515600" cy="662397"/>
          </a:xfrm>
        </p:spPr>
        <p:txBody>
          <a:bodyPr>
            <a:normAutofit fontScale="90000"/>
          </a:bodyPr>
          <a:lstStyle/>
          <a:p>
            <a:pPr algn="ctr"/>
            <a:r>
              <a:rPr lang="en-GB" b="1" u="sng" dirty="0"/>
              <a:t>In School Referral and Monitoring System</a:t>
            </a:r>
          </a:p>
        </p:txBody>
      </p:sp>
      <p:sp>
        <p:nvSpPr>
          <p:cNvPr id="4" name="TextBox 3">
            <a:extLst>
              <a:ext uri="{FF2B5EF4-FFF2-40B4-BE49-F238E27FC236}">
                <a16:creationId xmlns:a16="http://schemas.microsoft.com/office/drawing/2014/main" id="{C4463919-B193-4E23-9B71-C815E624D283}"/>
              </a:ext>
            </a:extLst>
          </p:cNvPr>
          <p:cNvSpPr txBox="1"/>
          <p:nvPr/>
        </p:nvSpPr>
        <p:spPr>
          <a:xfrm>
            <a:off x="406707" y="1234419"/>
            <a:ext cx="3229899" cy="646331"/>
          </a:xfrm>
          <a:prstGeom prst="rect">
            <a:avLst/>
          </a:prstGeom>
          <a:noFill/>
          <a:ln>
            <a:solidFill>
              <a:schemeClr val="tx1"/>
            </a:solidFill>
          </a:ln>
        </p:spPr>
        <p:txBody>
          <a:bodyPr wrap="square" lIns="91440" tIns="45720" rIns="91440" bIns="45720" rtlCol="0" anchor="t">
            <a:spAutoFit/>
          </a:bodyPr>
          <a:lstStyle/>
          <a:p>
            <a:pPr algn="ctr"/>
            <a:r>
              <a:rPr lang="en-GB" dirty="0"/>
              <a:t>Member of staff has concerns about a child’s needs.</a:t>
            </a:r>
          </a:p>
        </p:txBody>
      </p:sp>
      <p:sp>
        <p:nvSpPr>
          <p:cNvPr id="5" name="TextBox 4">
            <a:extLst>
              <a:ext uri="{FF2B5EF4-FFF2-40B4-BE49-F238E27FC236}">
                <a16:creationId xmlns:a16="http://schemas.microsoft.com/office/drawing/2014/main" id="{457D404A-E596-457C-AEDC-EB673E7ED7B8}"/>
              </a:ext>
            </a:extLst>
          </p:cNvPr>
          <p:cNvSpPr txBox="1"/>
          <p:nvPr/>
        </p:nvSpPr>
        <p:spPr>
          <a:xfrm>
            <a:off x="838199" y="2782669"/>
            <a:ext cx="2366913" cy="646331"/>
          </a:xfrm>
          <a:prstGeom prst="rect">
            <a:avLst/>
          </a:prstGeom>
          <a:noFill/>
          <a:ln>
            <a:solidFill>
              <a:schemeClr val="tx1"/>
            </a:solidFill>
          </a:ln>
        </p:spPr>
        <p:txBody>
          <a:bodyPr wrap="square" lIns="91440" tIns="45720" rIns="91440" bIns="45720" rtlCol="0" anchor="t">
            <a:spAutoFit/>
          </a:bodyPr>
          <a:lstStyle/>
          <a:p>
            <a:pPr algn="ctr"/>
            <a:r>
              <a:rPr lang="en-GB" dirty="0"/>
              <a:t>Discuss with other staff involved with the child.</a:t>
            </a:r>
          </a:p>
        </p:txBody>
      </p:sp>
      <p:sp>
        <p:nvSpPr>
          <p:cNvPr id="6" name="TextBox 5">
            <a:extLst>
              <a:ext uri="{FF2B5EF4-FFF2-40B4-BE49-F238E27FC236}">
                <a16:creationId xmlns:a16="http://schemas.microsoft.com/office/drawing/2014/main" id="{7F06F1B9-935E-4BDA-B23D-925F6AA0AD6B}"/>
              </a:ext>
            </a:extLst>
          </p:cNvPr>
          <p:cNvSpPr txBox="1"/>
          <p:nvPr/>
        </p:nvSpPr>
        <p:spPr>
          <a:xfrm>
            <a:off x="838198" y="4303028"/>
            <a:ext cx="2366913" cy="923330"/>
          </a:xfrm>
          <a:prstGeom prst="rect">
            <a:avLst/>
          </a:prstGeom>
          <a:noFill/>
          <a:ln>
            <a:solidFill>
              <a:schemeClr val="tx1"/>
            </a:solidFill>
          </a:ln>
        </p:spPr>
        <p:txBody>
          <a:bodyPr wrap="square" lIns="91440" tIns="45720" rIns="91440" bIns="45720" rtlCol="0" anchor="t">
            <a:spAutoFit/>
          </a:bodyPr>
          <a:lstStyle/>
          <a:p>
            <a:pPr algn="ctr"/>
            <a:r>
              <a:rPr lang="en-GB" dirty="0"/>
              <a:t>During the school day, put in place strategies to support the pupil.</a:t>
            </a:r>
          </a:p>
        </p:txBody>
      </p:sp>
      <p:sp>
        <p:nvSpPr>
          <p:cNvPr id="7" name="TextBox 6">
            <a:extLst>
              <a:ext uri="{FF2B5EF4-FFF2-40B4-BE49-F238E27FC236}">
                <a16:creationId xmlns:a16="http://schemas.microsoft.com/office/drawing/2014/main" id="{99E79309-D689-479A-A431-DD0292BE3FA3}"/>
              </a:ext>
            </a:extLst>
          </p:cNvPr>
          <p:cNvSpPr txBox="1"/>
          <p:nvPr/>
        </p:nvSpPr>
        <p:spPr>
          <a:xfrm>
            <a:off x="3729087" y="5566395"/>
            <a:ext cx="2366913" cy="923330"/>
          </a:xfrm>
          <a:prstGeom prst="rect">
            <a:avLst/>
          </a:prstGeom>
          <a:noFill/>
          <a:ln>
            <a:solidFill>
              <a:schemeClr val="tx1"/>
            </a:solidFill>
          </a:ln>
        </p:spPr>
        <p:txBody>
          <a:bodyPr wrap="square" rtlCol="0">
            <a:spAutoFit/>
          </a:bodyPr>
          <a:lstStyle/>
          <a:p>
            <a:pPr algn="ctr"/>
            <a:r>
              <a:rPr lang="en-GB" dirty="0"/>
              <a:t>Complete a Barriers to Learning form and share with SENDCO.</a:t>
            </a:r>
          </a:p>
        </p:txBody>
      </p:sp>
      <p:sp>
        <p:nvSpPr>
          <p:cNvPr id="8" name="TextBox 7">
            <a:extLst>
              <a:ext uri="{FF2B5EF4-FFF2-40B4-BE49-F238E27FC236}">
                <a16:creationId xmlns:a16="http://schemas.microsoft.com/office/drawing/2014/main" id="{399EC0E5-882D-4353-A63B-32714DD51E0D}"/>
              </a:ext>
            </a:extLst>
          </p:cNvPr>
          <p:cNvSpPr txBox="1"/>
          <p:nvPr/>
        </p:nvSpPr>
        <p:spPr>
          <a:xfrm>
            <a:off x="7579937" y="5315386"/>
            <a:ext cx="2366913" cy="1200329"/>
          </a:xfrm>
          <a:prstGeom prst="rect">
            <a:avLst/>
          </a:prstGeom>
          <a:noFill/>
          <a:ln>
            <a:solidFill>
              <a:schemeClr val="tx1"/>
            </a:solidFill>
          </a:ln>
        </p:spPr>
        <p:txBody>
          <a:bodyPr wrap="square" rtlCol="0">
            <a:spAutoFit/>
          </a:bodyPr>
          <a:lstStyle/>
          <a:p>
            <a:pPr algn="ctr"/>
            <a:r>
              <a:rPr lang="en-GB" dirty="0"/>
              <a:t>Complete </a:t>
            </a:r>
            <a:r>
              <a:rPr lang="en-GB" dirty="0" err="1"/>
              <a:t>HumansNotRobots</a:t>
            </a:r>
            <a:r>
              <a:rPr lang="en-GB" dirty="0"/>
              <a:t> checklist as assigned by the SENDCO.</a:t>
            </a:r>
          </a:p>
        </p:txBody>
      </p:sp>
      <p:sp>
        <p:nvSpPr>
          <p:cNvPr id="9" name="TextBox 8">
            <a:extLst>
              <a:ext uri="{FF2B5EF4-FFF2-40B4-BE49-F238E27FC236}">
                <a16:creationId xmlns:a16="http://schemas.microsoft.com/office/drawing/2014/main" id="{9FC5891B-6CB6-4FAF-A90B-C4A4971CC57C}"/>
              </a:ext>
            </a:extLst>
          </p:cNvPr>
          <p:cNvSpPr txBox="1"/>
          <p:nvPr/>
        </p:nvSpPr>
        <p:spPr>
          <a:xfrm>
            <a:off x="8539353" y="2408173"/>
            <a:ext cx="3474659" cy="2308324"/>
          </a:xfrm>
          <a:prstGeom prst="rect">
            <a:avLst/>
          </a:prstGeom>
          <a:noFill/>
          <a:ln>
            <a:solidFill>
              <a:schemeClr val="tx1"/>
            </a:solidFill>
          </a:ln>
        </p:spPr>
        <p:txBody>
          <a:bodyPr wrap="square" rtlCol="0">
            <a:spAutoFit/>
          </a:bodyPr>
          <a:lstStyle/>
          <a:p>
            <a:pPr algn="ctr"/>
            <a:r>
              <a:rPr lang="en-GB" dirty="0"/>
              <a:t>Possible causes of action:</a:t>
            </a:r>
          </a:p>
          <a:p>
            <a:pPr algn="ctr"/>
            <a:endParaRPr lang="en-GB" dirty="0"/>
          </a:p>
          <a:p>
            <a:pPr algn="ctr"/>
            <a:r>
              <a:rPr lang="en-GB" dirty="0"/>
              <a:t>Complete suitable in school assessments/screeners.</a:t>
            </a:r>
          </a:p>
          <a:p>
            <a:pPr algn="ctr"/>
            <a:r>
              <a:rPr lang="en-GB" dirty="0"/>
              <a:t>APDR forms started by class teacher.</a:t>
            </a:r>
          </a:p>
          <a:p>
            <a:pPr algn="ctr"/>
            <a:r>
              <a:rPr lang="en-GB" dirty="0"/>
              <a:t>Discuss with parents.</a:t>
            </a:r>
          </a:p>
          <a:p>
            <a:pPr algn="ctr"/>
            <a:r>
              <a:rPr lang="en-GB" dirty="0"/>
              <a:t>Make referrals to outside agencies.</a:t>
            </a:r>
          </a:p>
        </p:txBody>
      </p:sp>
      <p:sp>
        <p:nvSpPr>
          <p:cNvPr id="10" name="Arrow: Down 9">
            <a:extLst>
              <a:ext uri="{FF2B5EF4-FFF2-40B4-BE49-F238E27FC236}">
                <a16:creationId xmlns:a16="http://schemas.microsoft.com/office/drawing/2014/main" id="{F455EC23-4305-41F3-9DDA-FBDFFF03D67E}"/>
              </a:ext>
            </a:extLst>
          </p:cNvPr>
          <p:cNvSpPr/>
          <p:nvPr/>
        </p:nvSpPr>
        <p:spPr>
          <a:xfrm>
            <a:off x="1828800" y="1862389"/>
            <a:ext cx="339363" cy="1028308"/>
          </a:xfrm>
          <a:prstGeom prst="down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Arrow: Down 10">
            <a:extLst>
              <a:ext uri="{FF2B5EF4-FFF2-40B4-BE49-F238E27FC236}">
                <a16:creationId xmlns:a16="http://schemas.microsoft.com/office/drawing/2014/main" id="{101DD710-F8FE-4495-BBD2-DD0CBE634F09}"/>
              </a:ext>
            </a:extLst>
          </p:cNvPr>
          <p:cNvSpPr/>
          <p:nvPr/>
        </p:nvSpPr>
        <p:spPr>
          <a:xfrm>
            <a:off x="1828798" y="3429000"/>
            <a:ext cx="339363" cy="920279"/>
          </a:xfrm>
          <a:prstGeom prst="down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Arrow: Down 11">
            <a:extLst>
              <a:ext uri="{FF2B5EF4-FFF2-40B4-BE49-F238E27FC236}">
                <a16:creationId xmlns:a16="http://schemas.microsoft.com/office/drawing/2014/main" id="{13666573-AC15-4545-9F40-6857A0375E43}"/>
              </a:ext>
            </a:extLst>
          </p:cNvPr>
          <p:cNvSpPr/>
          <p:nvPr/>
        </p:nvSpPr>
        <p:spPr>
          <a:xfrm rot="16200000">
            <a:off x="6642089" y="5226257"/>
            <a:ext cx="376096" cy="1631671"/>
          </a:xfrm>
          <a:prstGeom prst="down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Arrow: Bent-Up 13">
            <a:extLst>
              <a:ext uri="{FF2B5EF4-FFF2-40B4-BE49-F238E27FC236}">
                <a16:creationId xmlns:a16="http://schemas.microsoft.com/office/drawing/2014/main" id="{8D3FBBC5-019F-4C45-9904-62C3046D5203}"/>
              </a:ext>
            </a:extLst>
          </p:cNvPr>
          <p:cNvSpPr/>
          <p:nvPr/>
        </p:nvSpPr>
        <p:spPr>
          <a:xfrm>
            <a:off x="9878461" y="4642538"/>
            <a:ext cx="868098" cy="1679192"/>
          </a:xfrm>
          <a:prstGeom prst="bentUp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Arrow: Bent-Up 14">
            <a:extLst>
              <a:ext uri="{FF2B5EF4-FFF2-40B4-BE49-F238E27FC236}">
                <a16:creationId xmlns:a16="http://schemas.microsoft.com/office/drawing/2014/main" id="{50CE964D-4891-4A9A-A2C4-D47BDAD4341A}"/>
              </a:ext>
            </a:extLst>
          </p:cNvPr>
          <p:cNvSpPr/>
          <p:nvPr/>
        </p:nvSpPr>
        <p:spPr>
          <a:xfrm rot="5400000">
            <a:off x="2391033" y="4611820"/>
            <a:ext cx="828545" cy="1953016"/>
          </a:xfrm>
          <a:prstGeom prst="bentUp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a:extLst>
              <a:ext uri="{FF2B5EF4-FFF2-40B4-BE49-F238E27FC236}">
                <a16:creationId xmlns:a16="http://schemas.microsoft.com/office/drawing/2014/main" id="{2D29FBE0-AD97-4E0A-A874-41A679FD9DB7}"/>
              </a:ext>
            </a:extLst>
          </p:cNvPr>
          <p:cNvSpPr txBox="1"/>
          <p:nvPr/>
        </p:nvSpPr>
        <p:spPr>
          <a:xfrm>
            <a:off x="5965891" y="783413"/>
            <a:ext cx="2797502" cy="646331"/>
          </a:xfrm>
          <a:prstGeom prst="rect">
            <a:avLst/>
          </a:prstGeom>
          <a:noFill/>
          <a:ln>
            <a:solidFill>
              <a:schemeClr val="tx1"/>
            </a:solidFill>
          </a:ln>
        </p:spPr>
        <p:txBody>
          <a:bodyPr wrap="square" rtlCol="0">
            <a:spAutoFit/>
          </a:bodyPr>
          <a:lstStyle/>
          <a:p>
            <a:pPr algn="ctr"/>
            <a:r>
              <a:rPr lang="en-GB" dirty="0"/>
              <a:t>APDR: Review provisions and targets termly.</a:t>
            </a:r>
          </a:p>
        </p:txBody>
      </p:sp>
      <p:sp>
        <p:nvSpPr>
          <p:cNvPr id="19" name="TextBox 18">
            <a:extLst>
              <a:ext uri="{FF2B5EF4-FFF2-40B4-BE49-F238E27FC236}">
                <a16:creationId xmlns:a16="http://schemas.microsoft.com/office/drawing/2014/main" id="{5BFF0007-A264-4604-89FE-6D298A407530}"/>
              </a:ext>
            </a:extLst>
          </p:cNvPr>
          <p:cNvSpPr txBox="1"/>
          <p:nvPr/>
        </p:nvSpPr>
        <p:spPr>
          <a:xfrm>
            <a:off x="4250818" y="3063189"/>
            <a:ext cx="3845008" cy="2031325"/>
          </a:xfrm>
          <a:prstGeom prst="rect">
            <a:avLst/>
          </a:prstGeom>
          <a:noFill/>
          <a:ln>
            <a:solidFill>
              <a:schemeClr val="tx1"/>
            </a:solidFill>
          </a:ln>
        </p:spPr>
        <p:txBody>
          <a:bodyPr wrap="square" lIns="91440" tIns="45720" rIns="91440" bIns="45720" rtlCol="0" anchor="t">
            <a:spAutoFit/>
          </a:bodyPr>
          <a:lstStyle/>
          <a:p>
            <a:pPr algn="ctr"/>
            <a:r>
              <a:rPr lang="en-GB" dirty="0"/>
              <a:t>After three terms without progress, consider EHCP application.</a:t>
            </a:r>
          </a:p>
          <a:p>
            <a:pPr algn="ctr"/>
            <a:endParaRPr lang="en-GB" dirty="0">
              <a:ea typeface="Calibri"/>
              <a:cs typeface="Calibri"/>
            </a:endParaRPr>
          </a:p>
          <a:p>
            <a:pPr algn="ctr"/>
            <a:r>
              <a:rPr lang="en-GB" dirty="0">
                <a:ea typeface="Calibri"/>
                <a:cs typeface="Calibri"/>
              </a:rPr>
              <a:t>Or </a:t>
            </a:r>
          </a:p>
          <a:p>
            <a:pPr algn="ctr"/>
            <a:endParaRPr lang="en-GB" dirty="0">
              <a:ea typeface="Calibri"/>
              <a:cs typeface="Calibri"/>
            </a:endParaRPr>
          </a:p>
          <a:p>
            <a:pPr algn="ctr"/>
            <a:r>
              <a:rPr lang="en-GB" dirty="0">
                <a:ea typeface="Calibri"/>
                <a:cs typeface="Calibri"/>
              </a:rPr>
              <a:t>Continue to support to maintain progress.</a:t>
            </a:r>
          </a:p>
        </p:txBody>
      </p:sp>
      <p:sp>
        <p:nvSpPr>
          <p:cNvPr id="21" name="Arrow: Down 20">
            <a:extLst>
              <a:ext uri="{FF2B5EF4-FFF2-40B4-BE49-F238E27FC236}">
                <a16:creationId xmlns:a16="http://schemas.microsoft.com/office/drawing/2014/main" id="{2437CC3C-AB25-42E6-A5A5-7F6D11A7EDCE}"/>
              </a:ext>
            </a:extLst>
          </p:cNvPr>
          <p:cNvSpPr/>
          <p:nvPr/>
        </p:nvSpPr>
        <p:spPr>
          <a:xfrm>
            <a:off x="6172440" y="1396945"/>
            <a:ext cx="247213" cy="1666766"/>
          </a:xfrm>
          <a:prstGeom prst="down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a:extLst>
              <a:ext uri="{FF2B5EF4-FFF2-40B4-BE49-F238E27FC236}">
                <a16:creationId xmlns:a16="http://schemas.microsoft.com/office/drawing/2014/main" id="{B1AF5999-E0B3-4870-B803-09CE3C282FAE}"/>
              </a:ext>
            </a:extLst>
          </p:cNvPr>
          <p:cNvSpPr txBox="1"/>
          <p:nvPr/>
        </p:nvSpPr>
        <p:spPr>
          <a:xfrm>
            <a:off x="8798006" y="1532244"/>
            <a:ext cx="2797502" cy="646331"/>
          </a:xfrm>
          <a:prstGeom prst="rect">
            <a:avLst/>
          </a:prstGeom>
          <a:noFill/>
          <a:ln>
            <a:solidFill>
              <a:schemeClr val="tx1"/>
            </a:solidFill>
          </a:ln>
        </p:spPr>
        <p:txBody>
          <a:bodyPr wrap="square" rtlCol="0">
            <a:spAutoFit/>
          </a:bodyPr>
          <a:lstStyle/>
          <a:p>
            <a:pPr algn="ctr"/>
            <a:r>
              <a:rPr lang="en-GB" dirty="0"/>
              <a:t>Second APDR needed, add to the SEND Register.</a:t>
            </a:r>
          </a:p>
        </p:txBody>
      </p:sp>
      <p:sp>
        <p:nvSpPr>
          <p:cNvPr id="17" name="Arrow: Down 16">
            <a:extLst>
              <a:ext uri="{FF2B5EF4-FFF2-40B4-BE49-F238E27FC236}">
                <a16:creationId xmlns:a16="http://schemas.microsoft.com/office/drawing/2014/main" id="{937467B5-E0D7-4BEB-A96C-325529F585E4}"/>
              </a:ext>
            </a:extLst>
          </p:cNvPr>
          <p:cNvSpPr/>
          <p:nvPr/>
        </p:nvSpPr>
        <p:spPr>
          <a:xfrm rot="10800000">
            <a:off x="11218334" y="1989055"/>
            <a:ext cx="247213" cy="548566"/>
          </a:xfrm>
          <a:prstGeom prst="downArrow">
            <a:avLst>
              <a:gd name="adj1" fmla="val 50000"/>
              <a:gd name="adj2" fmla="val 50000"/>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Arrow: Bent-Up 19">
            <a:extLst>
              <a:ext uri="{FF2B5EF4-FFF2-40B4-BE49-F238E27FC236}">
                <a16:creationId xmlns:a16="http://schemas.microsoft.com/office/drawing/2014/main" id="{4B0B8D7E-A714-4313-9307-AD6D5B20CF7B}"/>
              </a:ext>
            </a:extLst>
          </p:cNvPr>
          <p:cNvSpPr/>
          <p:nvPr/>
        </p:nvSpPr>
        <p:spPr>
          <a:xfrm rot="16200000">
            <a:off x="9295241" y="261149"/>
            <a:ext cx="662397" cy="1932494"/>
          </a:xfrm>
          <a:prstGeom prst="bentUp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descr="Diagram&#10;&#10;Description automatically generated">
            <a:extLst>
              <a:ext uri="{FF2B5EF4-FFF2-40B4-BE49-F238E27FC236}">
                <a16:creationId xmlns:a16="http://schemas.microsoft.com/office/drawing/2014/main" id="{F4D171B3-A225-EFC3-3B66-5A7C1F9957E3}"/>
              </a:ext>
            </a:extLst>
          </p:cNvPr>
          <p:cNvPicPr>
            <a:picLocks noChangeAspect="1"/>
          </p:cNvPicPr>
          <p:nvPr/>
        </p:nvPicPr>
        <p:blipFill>
          <a:blip r:embed="rId2"/>
          <a:stretch>
            <a:fillRect/>
          </a:stretch>
        </p:blipFill>
        <p:spPr>
          <a:xfrm>
            <a:off x="196880" y="120410"/>
            <a:ext cx="1647825" cy="952500"/>
          </a:xfrm>
          <a:prstGeom prst="rect">
            <a:avLst/>
          </a:prstGeom>
        </p:spPr>
      </p:pic>
    </p:spTree>
    <p:extLst>
      <p:ext uri="{BB962C8B-B14F-4D97-AF65-F5344CB8AC3E}">
        <p14:creationId xmlns:p14="http://schemas.microsoft.com/office/powerpoint/2010/main" val="37950475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71F8851-D870-446B-97DC-FD8A45D42703}"/>
              </a:ext>
            </a:extLst>
          </p:cNvPr>
          <p:cNvSpPr/>
          <p:nvPr/>
        </p:nvSpPr>
        <p:spPr>
          <a:xfrm>
            <a:off x="155542" y="277949"/>
            <a:ext cx="11880916" cy="6463308"/>
          </a:xfrm>
          <a:prstGeom prst="rect">
            <a:avLst/>
          </a:prstGeom>
        </p:spPr>
        <p:txBody>
          <a:bodyPr wrap="square">
            <a:spAutoFit/>
          </a:bodyPr>
          <a:lstStyle/>
          <a:p>
            <a:r>
              <a:rPr lang="en-GB" dirty="0"/>
              <a:t>How does the curriculum support the diverse needs of our learners?</a:t>
            </a:r>
          </a:p>
          <a:p>
            <a:endParaRPr lang="en-GB" dirty="0"/>
          </a:p>
          <a:p>
            <a:r>
              <a:rPr lang="en-GB" dirty="0"/>
              <a:t>Staff are required to uphold high expectations when both designing and adapting a coherent and ambitious curriculum. All learners remain at the heart of our school improvement plans as we aim to spark curiosity and excitement within them about the world, about themselves and each other, to help them to make connections between the composite parts of knowledge they are taught across different areas of the curriculum, and to provoke ambition through appropriate support and challenge in preparation for future education, work and life. Throughout the year, teachers and support staff are kept abreast of new initiatives through continual professional development delivered by the school’s </a:t>
            </a:r>
            <a:r>
              <a:rPr lang="en-GB" dirty="0" err="1"/>
              <a:t>SENDCo</a:t>
            </a:r>
            <a:r>
              <a:rPr lang="en-GB" dirty="0"/>
              <a:t>, specialist guest speakers and through our Trust. At </a:t>
            </a:r>
            <a:r>
              <a:rPr lang="en-GB" dirty="0" err="1"/>
              <a:t>Princefield</a:t>
            </a:r>
            <a:r>
              <a:rPr lang="en-GB" dirty="0"/>
              <a:t> all staff are required to complete annual safeguarding and health and safety training along with policy reading. Specific SEND training is also regularly scheduled to ensure staff knowledge, skill set, and approaches are enhanced and where appropriate externally accredited. We work closely with a range of outside agencies who both support our professional learning development and help us to quality assure our practice and procedures. In school we assess whether a young person has a special educational need or disability in different ways. We also monitor and review our inclusive teaching practice throughout the year.</a:t>
            </a:r>
          </a:p>
          <a:p>
            <a:endParaRPr lang="en-GB" dirty="0"/>
          </a:p>
          <a:p>
            <a:r>
              <a:rPr lang="en-GB" dirty="0"/>
              <a:t>• Observations and learning walks </a:t>
            </a:r>
          </a:p>
          <a:p>
            <a:r>
              <a:rPr lang="en-GB" dirty="0"/>
              <a:t>• Subject reviews</a:t>
            </a:r>
          </a:p>
          <a:p>
            <a:r>
              <a:rPr lang="en-GB" dirty="0"/>
              <a:t>• Teacher feedback </a:t>
            </a:r>
          </a:p>
          <a:p>
            <a:r>
              <a:rPr lang="en-GB" dirty="0"/>
              <a:t>• School based test results </a:t>
            </a:r>
          </a:p>
          <a:p>
            <a:r>
              <a:rPr lang="en-GB" dirty="0"/>
              <a:t>• Information from parents / carers </a:t>
            </a:r>
          </a:p>
          <a:p>
            <a:r>
              <a:rPr lang="en-GB" dirty="0"/>
              <a:t>• Information from the child </a:t>
            </a:r>
          </a:p>
          <a:p>
            <a:r>
              <a:rPr lang="en-GB" dirty="0"/>
              <a:t>• Specialist assessments carried out by outside agencies in collaboration with the school (with parent/carer consent)</a:t>
            </a:r>
          </a:p>
          <a:p>
            <a:r>
              <a:rPr lang="en-GB" dirty="0"/>
              <a:t>• Transition information  </a:t>
            </a:r>
          </a:p>
        </p:txBody>
      </p:sp>
      <p:pic>
        <p:nvPicPr>
          <p:cNvPr id="2" name="Picture 1" descr="A group of people with a white board&#10;&#10;Description automatically generated">
            <a:extLst>
              <a:ext uri="{FF2B5EF4-FFF2-40B4-BE49-F238E27FC236}">
                <a16:creationId xmlns:a16="http://schemas.microsoft.com/office/drawing/2014/main" id="{33023EC5-2D64-C40D-067B-9CE9D5AE4B15}"/>
              </a:ext>
            </a:extLst>
          </p:cNvPr>
          <p:cNvPicPr>
            <a:picLocks noChangeAspect="1"/>
          </p:cNvPicPr>
          <p:nvPr/>
        </p:nvPicPr>
        <p:blipFill>
          <a:blip r:embed="rId2"/>
          <a:stretch>
            <a:fillRect/>
          </a:stretch>
        </p:blipFill>
        <p:spPr>
          <a:xfrm>
            <a:off x="11173903" y="5032"/>
            <a:ext cx="857250" cy="838200"/>
          </a:xfrm>
          <a:prstGeom prst="rect">
            <a:avLst/>
          </a:prstGeom>
        </p:spPr>
      </p:pic>
    </p:spTree>
    <p:extLst>
      <p:ext uri="{BB962C8B-B14F-4D97-AF65-F5344CB8AC3E}">
        <p14:creationId xmlns:p14="http://schemas.microsoft.com/office/powerpoint/2010/main" val="32399144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580B278-FA1C-470D-832D-E6CF4BB1F745}"/>
              </a:ext>
            </a:extLst>
          </p:cNvPr>
          <p:cNvSpPr/>
          <p:nvPr/>
        </p:nvSpPr>
        <p:spPr>
          <a:xfrm>
            <a:off x="273377" y="82484"/>
            <a:ext cx="11708092" cy="6463308"/>
          </a:xfrm>
          <a:prstGeom prst="rect">
            <a:avLst/>
          </a:prstGeom>
        </p:spPr>
        <p:txBody>
          <a:bodyPr wrap="square">
            <a:spAutoFit/>
          </a:bodyPr>
          <a:lstStyle/>
          <a:p>
            <a:r>
              <a:rPr lang="en-GB" dirty="0"/>
              <a:t>What type of support is available for pupils at </a:t>
            </a:r>
            <a:r>
              <a:rPr lang="en-GB" dirty="0" err="1"/>
              <a:t>Princefield</a:t>
            </a:r>
            <a:r>
              <a:rPr lang="en-GB" dirty="0"/>
              <a:t>?</a:t>
            </a:r>
          </a:p>
          <a:p>
            <a:endParaRPr lang="en-GB" dirty="0"/>
          </a:p>
          <a:p>
            <a:r>
              <a:rPr lang="en-GB" dirty="0"/>
              <a:t>-Universal support: This includes high quality inclusive teaching, which considers the needs of all learners in the classroom.</a:t>
            </a:r>
          </a:p>
          <a:p>
            <a:r>
              <a:rPr lang="en-GB" dirty="0"/>
              <a:t>-Universal plus/targeted intervention: This requires teachers to provide differentiated/scaffolded activities and create an inclusive learning environment. This also includes specific, additional interventions that target identified gaps or a delay in a learner’s development. The support is designed to accelerate a learner’s progress from their starting point. Often the intervention is delivered to support a small group of learners with similar learning, language or personal development needs. Learners in receipt of an intervention are identified as having “SEN support”. The pupil will have an APDR (Assess, Plan, Do, Review) – a document summarising their needs and strategies to support them in class that go beyond universal provision. It also outlines specific targets to clearly evidence desired outcomes and required provision. The school may work with outside agencies, parent/carers and the learner. The plan is usually reviewed on at least a termly basis with progress and next steps clearly noted. </a:t>
            </a:r>
          </a:p>
          <a:p>
            <a:r>
              <a:rPr lang="en-GB" dirty="0"/>
              <a:t>-Highly personalised support/intervention- Education Health Care Plan: This includes specialist provision for a minority of learners where it is necessary to provide highly tailored interventions to support their academic progress and/or personal development. Learners receiving this intervention and/or access to specialist external support (on a 1:1/small group basis) are identified as having highly focused “SEN support”. Learners may need to undergo a holistic statutory assessment of their needs which may result in an Education Health Care Plan (EHCP) being applied for, agreed and issued by the Local Authority. Evidence in support of an EHCP needs to be gathered and clearly documented through the graduated approach; assess, plan, do and review cycle and noted within a young person’s APDR. </a:t>
            </a:r>
          </a:p>
          <a:p>
            <a:r>
              <a:rPr lang="en-GB" dirty="0"/>
              <a:t>For further information regarding this process, follow the link: </a:t>
            </a:r>
          </a:p>
          <a:p>
            <a:r>
              <a:rPr lang="en-GB" dirty="0">
                <a:hlinkClick r:id="rId2"/>
              </a:rPr>
              <a:t>https://www.staffordshire.gov.uk/Education/Access-to-learning/Graduated-response-toolkit/Graduated-response.aspx</a:t>
            </a:r>
            <a:r>
              <a:rPr lang="en-GB" dirty="0"/>
              <a:t> </a:t>
            </a:r>
          </a:p>
          <a:p>
            <a:r>
              <a:rPr lang="en-GB" dirty="0"/>
              <a:t>If the LA’s Special Needs Assessment Team agree to progress with the request a pathway for new assessments is followed:</a:t>
            </a:r>
          </a:p>
          <a:p>
            <a:r>
              <a:rPr lang="en-GB" dirty="0"/>
              <a:t> </a:t>
            </a:r>
            <a:r>
              <a:rPr lang="en-GB" dirty="0">
                <a:hlinkClick r:id="rId3"/>
              </a:rPr>
              <a:t>https://www.staffordshireconnects.info/kb5/staffordshire/directory/advice.page?id=H2NHUGE_yzY</a:t>
            </a:r>
            <a:r>
              <a:rPr lang="en-GB" dirty="0"/>
              <a:t> </a:t>
            </a:r>
          </a:p>
        </p:txBody>
      </p:sp>
      <p:pic>
        <p:nvPicPr>
          <p:cNvPr id="2" name="Picture 1" descr="A group of people with a white board&#10;&#10;Description automatically generated">
            <a:extLst>
              <a:ext uri="{FF2B5EF4-FFF2-40B4-BE49-F238E27FC236}">
                <a16:creationId xmlns:a16="http://schemas.microsoft.com/office/drawing/2014/main" id="{C2CBBD3A-88D0-4E33-C1A4-D93AC6264274}"/>
              </a:ext>
            </a:extLst>
          </p:cNvPr>
          <p:cNvPicPr>
            <a:picLocks noChangeAspect="1"/>
          </p:cNvPicPr>
          <p:nvPr/>
        </p:nvPicPr>
        <p:blipFill>
          <a:blip r:embed="rId4"/>
          <a:stretch>
            <a:fillRect/>
          </a:stretch>
        </p:blipFill>
        <p:spPr>
          <a:xfrm>
            <a:off x="5815013" y="80873"/>
            <a:ext cx="561975" cy="571500"/>
          </a:xfrm>
          <a:prstGeom prst="rect">
            <a:avLst/>
          </a:prstGeom>
        </p:spPr>
      </p:pic>
    </p:spTree>
    <p:extLst>
      <p:ext uri="{BB962C8B-B14F-4D97-AF65-F5344CB8AC3E}">
        <p14:creationId xmlns:p14="http://schemas.microsoft.com/office/powerpoint/2010/main" val="983619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64EABA4-6774-48A5-82C8-CDCCBD70A132}"/>
              </a:ext>
            </a:extLst>
          </p:cNvPr>
          <p:cNvSpPr/>
          <p:nvPr/>
        </p:nvSpPr>
        <p:spPr>
          <a:xfrm>
            <a:off x="147851" y="1016732"/>
            <a:ext cx="4320619" cy="4801314"/>
          </a:xfrm>
          <a:prstGeom prst="rect">
            <a:avLst/>
          </a:prstGeom>
        </p:spPr>
        <p:txBody>
          <a:bodyPr wrap="square" lIns="91440" tIns="45720" rIns="91440" bIns="45720" anchor="t">
            <a:spAutoFit/>
          </a:bodyPr>
          <a:lstStyle/>
          <a:p>
            <a:r>
              <a:rPr lang="en-GB" b="1" dirty="0"/>
              <a:t>Cognition and Learning</a:t>
            </a:r>
            <a:r>
              <a:rPr lang="en-GB" dirty="0"/>
              <a:t>:</a:t>
            </a:r>
          </a:p>
          <a:p>
            <a:r>
              <a:rPr lang="en-GB" dirty="0"/>
              <a:t>Literacy intervention</a:t>
            </a:r>
          </a:p>
          <a:p>
            <a:r>
              <a:rPr lang="en-GB" dirty="0"/>
              <a:t>Maths Intervention</a:t>
            </a:r>
          </a:p>
          <a:p>
            <a:r>
              <a:rPr lang="en-GB" dirty="0">
                <a:ea typeface="Calibri"/>
                <a:cs typeface="Calibri"/>
              </a:rPr>
              <a:t>IDL</a:t>
            </a:r>
          </a:p>
          <a:p>
            <a:r>
              <a:rPr lang="en-GB" dirty="0"/>
              <a:t>Reading groups</a:t>
            </a:r>
          </a:p>
          <a:p>
            <a:r>
              <a:rPr lang="en-GB" dirty="0"/>
              <a:t>Coloured overlays</a:t>
            </a:r>
          </a:p>
          <a:p>
            <a:r>
              <a:rPr lang="en-GB" dirty="0"/>
              <a:t>Shared access to in class support</a:t>
            </a:r>
          </a:p>
          <a:p>
            <a:r>
              <a:rPr lang="en-GB" dirty="0"/>
              <a:t>Access to ICT device for some learning</a:t>
            </a:r>
          </a:p>
          <a:p>
            <a:endParaRPr lang="en-GB" dirty="0"/>
          </a:p>
          <a:p>
            <a:r>
              <a:rPr lang="en-GB" b="1" dirty="0"/>
              <a:t>Communication &amp; Interaction</a:t>
            </a:r>
            <a:r>
              <a:rPr lang="en-GB" dirty="0"/>
              <a:t>:</a:t>
            </a:r>
          </a:p>
          <a:p>
            <a:r>
              <a:rPr lang="en-GB" dirty="0"/>
              <a:t>Stoke Speaks Out (App 1)</a:t>
            </a:r>
          </a:p>
          <a:p>
            <a:r>
              <a:rPr lang="en-GB" dirty="0"/>
              <a:t>Blank levels</a:t>
            </a:r>
          </a:p>
          <a:p>
            <a:r>
              <a:rPr lang="en-GB" dirty="0"/>
              <a:t>Speech and Language targets</a:t>
            </a:r>
          </a:p>
          <a:p>
            <a:r>
              <a:rPr lang="en-GB" dirty="0"/>
              <a:t>Lego therapy</a:t>
            </a:r>
          </a:p>
          <a:p>
            <a:r>
              <a:rPr lang="en-GB" dirty="0"/>
              <a:t>Mentoring for pupils with ASC</a:t>
            </a:r>
          </a:p>
          <a:p>
            <a:r>
              <a:rPr lang="en-GB" dirty="0"/>
              <a:t>Communication cards</a:t>
            </a:r>
          </a:p>
          <a:p>
            <a:r>
              <a:rPr lang="en-GB" dirty="0"/>
              <a:t>Lunchtime support</a:t>
            </a:r>
          </a:p>
        </p:txBody>
      </p:sp>
      <p:sp>
        <p:nvSpPr>
          <p:cNvPr id="5" name="Rectangle 4">
            <a:extLst>
              <a:ext uri="{FF2B5EF4-FFF2-40B4-BE49-F238E27FC236}">
                <a16:creationId xmlns:a16="http://schemas.microsoft.com/office/drawing/2014/main" id="{082008C1-F458-47E1-8B13-02493FA89FC4}"/>
              </a:ext>
            </a:extLst>
          </p:cNvPr>
          <p:cNvSpPr/>
          <p:nvPr/>
        </p:nvSpPr>
        <p:spPr>
          <a:xfrm>
            <a:off x="4208324" y="1016731"/>
            <a:ext cx="5140751" cy="5355312"/>
          </a:xfrm>
          <a:prstGeom prst="rect">
            <a:avLst/>
          </a:prstGeom>
        </p:spPr>
        <p:txBody>
          <a:bodyPr wrap="square">
            <a:spAutoFit/>
          </a:bodyPr>
          <a:lstStyle/>
          <a:p>
            <a:r>
              <a:rPr lang="en-GB" b="1" dirty="0"/>
              <a:t>Social, Emotional and Mental Health</a:t>
            </a:r>
            <a:r>
              <a:rPr lang="en-GB" dirty="0"/>
              <a:t>:</a:t>
            </a:r>
          </a:p>
          <a:p>
            <a:r>
              <a:rPr lang="en-GB" dirty="0"/>
              <a:t>Emotional regulation sessions</a:t>
            </a:r>
          </a:p>
          <a:p>
            <a:r>
              <a:rPr lang="en-GB" dirty="0"/>
              <a:t>Nurture Group</a:t>
            </a:r>
          </a:p>
          <a:p>
            <a:r>
              <a:rPr lang="en-GB" dirty="0"/>
              <a:t>Counselling referrals </a:t>
            </a:r>
          </a:p>
          <a:p>
            <a:r>
              <a:rPr lang="en-GB" dirty="0"/>
              <a:t>Inclusive PSHE curriculum</a:t>
            </a:r>
          </a:p>
          <a:p>
            <a:r>
              <a:rPr lang="en-GB" dirty="0"/>
              <a:t>Education Welfare Officer</a:t>
            </a:r>
          </a:p>
          <a:p>
            <a:r>
              <a:rPr lang="en-GB" dirty="0"/>
              <a:t>Behaviour Support Services</a:t>
            </a:r>
          </a:p>
          <a:p>
            <a:r>
              <a:rPr lang="en-GB" dirty="0"/>
              <a:t>Trusted adult support</a:t>
            </a:r>
          </a:p>
          <a:p>
            <a:r>
              <a:rPr lang="en-GB" dirty="0"/>
              <a:t>Well chosen seating plans</a:t>
            </a:r>
          </a:p>
          <a:p>
            <a:endParaRPr lang="en-GB" dirty="0"/>
          </a:p>
          <a:p>
            <a:r>
              <a:rPr lang="en-GB" b="1" dirty="0"/>
              <a:t>Physical &amp; Sensory</a:t>
            </a:r>
            <a:r>
              <a:rPr lang="en-GB" dirty="0"/>
              <a:t>:</a:t>
            </a:r>
          </a:p>
          <a:p>
            <a:r>
              <a:rPr lang="en-GB" dirty="0"/>
              <a:t>Sensory breaks</a:t>
            </a:r>
          </a:p>
          <a:p>
            <a:r>
              <a:rPr lang="en-GB" dirty="0"/>
              <a:t>Sensory diets</a:t>
            </a:r>
          </a:p>
          <a:p>
            <a:r>
              <a:rPr lang="en-GB" dirty="0"/>
              <a:t>Fidget toys</a:t>
            </a:r>
          </a:p>
          <a:p>
            <a:r>
              <a:rPr lang="en-GB" dirty="0"/>
              <a:t>Fine motor skills</a:t>
            </a:r>
          </a:p>
          <a:p>
            <a:r>
              <a:rPr lang="en-GB" dirty="0"/>
              <a:t>Touch typing</a:t>
            </a:r>
          </a:p>
          <a:p>
            <a:r>
              <a:rPr lang="en-GB" dirty="0"/>
              <a:t>Reasonable adjustments to rooms</a:t>
            </a:r>
          </a:p>
          <a:p>
            <a:r>
              <a:rPr lang="en-GB" dirty="0"/>
              <a:t>Seating plans</a:t>
            </a:r>
          </a:p>
          <a:p>
            <a:r>
              <a:rPr lang="en-GB" dirty="0"/>
              <a:t>Guidance from Hi/Vi team</a:t>
            </a:r>
          </a:p>
        </p:txBody>
      </p:sp>
      <p:sp>
        <p:nvSpPr>
          <p:cNvPr id="6" name="Rectangle 5">
            <a:extLst>
              <a:ext uri="{FF2B5EF4-FFF2-40B4-BE49-F238E27FC236}">
                <a16:creationId xmlns:a16="http://schemas.microsoft.com/office/drawing/2014/main" id="{1BDC2EBD-C5E3-4D63-B6DA-CAEE8083A56D}"/>
              </a:ext>
            </a:extLst>
          </p:cNvPr>
          <p:cNvSpPr/>
          <p:nvPr/>
        </p:nvSpPr>
        <p:spPr>
          <a:xfrm>
            <a:off x="304800" y="0"/>
            <a:ext cx="11535266" cy="646331"/>
          </a:xfrm>
          <a:prstGeom prst="rect">
            <a:avLst/>
          </a:prstGeom>
        </p:spPr>
        <p:txBody>
          <a:bodyPr wrap="square" lIns="91440" tIns="45720" rIns="91440" bIns="45720" anchor="t">
            <a:spAutoFit/>
          </a:bodyPr>
          <a:lstStyle/>
          <a:p>
            <a:r>
              <a:rPr lang="en-GB" dirty="0"/>
              <a:t>The list below is an </a:t>
            </a:r>
            <a:r>
              <a:rPr lang="en-GB" u="sng" dirty="0"/>
              <a:t>example</a:t>
            </a:r>
            <a:r>
              <a:rPr lang="en-GB" dirty="0"/>
              <a:t> of the various targeted and specialist provisions which may be available to our learners as part of the graduated approach: </a:t>
            </a:r>
          </a:p>
        </p:txBody>
      </p:sp>
      <p:sp>
        <p:nvSpPr>
          <p:cNvPr id="7" name="Rectangle 6">
            <a:extLst>
              <a:ext uri="{FF2B5EF4-FFF2-40B4-BE49-F238E27FC236}">
                <a16:creationId xmlns:a16="http://schemas.microsoft.com/office/drawing/2014/main" id="{3FBA9D36-6499-4C4C-B8D9-281AD689A58F}"/>
              </a:ext>
            </a:extLst>
          </p:cNvPr>
          <p:cNvSpPr/>
          <p:nvPr/>
        </p:nvSpPr>
        <p:spPr>
          <a:xfrm>
            <a:off x="9046679" y="641453"/>
            <a:ext cx="2796619" cy="3970318"/>
          </a:xfrm>
          <a:prstGeom prst="rect">
            <a:avLst/>
          </a:prstGeom>
        </p:spPr>
        <p:txBody>
          <a:bodyPr wrap="square">
            <a:spAutoFit/>
          </a:bodyPr>
          <a:lstStyle/>
          <a:p>
            <a:r>
              <a:rPr lang="en-GB" dirty="0">
                <a:solidFill>
                  <a:srgbClr val="000000"/>
                </a:solidFill>
                <a:latin typeface="Calibri" panose="020F0502020204030204" pitchFamily="34" charset="0"/>
              </a:rPr>
              <a:t>In addition, PFS promotes the recommendations made by the Education Endowment Foundation (EEF) in their support and teaching of students with SEND. </a:t>
            </a:r>
          </a:p>
          <a:p>
            <a:r>
              <a:rPr lang="en-GB" dirty="0">
                <a:solidFill>
                  <a:srgbClr val="000000"/>
                </a:solidFill>
                <a:latin typeface="Calibri" panose="020F0502020204030204" pitchFamily="34" charset="0"/>
              </a:rPr>
              <a:t>See link below </a:t>
            </a:r>
          </a:p>
          <a:p>
            <a:r>
              <a:rPr lang="en-GB" dirty="0">
                <a:solidFill>
                  <a:srgbClr val="000000"/>
                </a:solidFill>
                <a:latin typeface="Calibri" panose="020F0502020204030204" pitchFamily="34" charset="0"/>
                <a:hlinkClick r:id="rId2"/>
              </a:rPr>
              <a:t>https://d2tic4wvo1iusb.cloudfront.net/guidance-reports/send/EEF_Special_Educational_Needs_in_Mainstream_Schools_Guidance_Report.pdf</a:t>
            </a:r>
            <a:r>
              <a:rPr lang="en-GB" dirty="0">
                <a:solidFill>
                  <a:srgbClr val="000000"/>
                </a:solidFill>
                <a:latin typeface="Calibri" panose="020F0502020204030204" pitchFamily="34" charset="0"/>
              </a:rPr>
              <a:t> </a:t>
            </a:r>
          </a:p>
        </p:txBody>
      </p:sp>
      <p:pic>
        <p:nvPicPr>
          <p:cNvPr id="2" name="Picture 1" descr="A cartoon of a person&amp;#39;s face with a blue arrow pointing to his forehead&#10;&#10;Description automatically generated">
            <a:extLst>
              <a:ext uri="{FF2B5EF4-FFF2-40B4-BE49-F238E27FC236}">
                <a16:creationId xmlns:a16="http://schemas.microsoft.com/office/drawing/2014/main" id="{9EF4FBE4-507B-1E57-AC22-86B72197FC23}"/>
              </a:ext>
            </a:extLst>
          </p:cNvPr>
          <p:cNvPicPr>
            <a:picLocks noChangeAspect="1"/>
          </p:cNvPicPr>
          <p:nvPr/>
        </p:nvPicPr>
        <p:blipFill>
          <a:blip r:embed="rId3"/>
          <a:stretch>
            <a:fillRect/>
          </a:stretch>
        </p:blipFill>
        <p:spPr>
          <a:xfrm>
            <a:off x="2313856" y="1580611"/>
            <a:ext cx="1171575" cy="1057275"/>
          </a:xfrm>
          <a:prstGeom prst="rect">
            <a:avLst/>
          </a:prstGeom>
        </p:spPr>
      </p:pic>
      <p:pic>
        <p:nvPicPr>
          <p:cNvPr id="3" name="Picture 2" descr="A head with a person&amp;#39;s head and a couple of people&#10;&#10;Description automatically generated">
            <a:extLst>
              <a:ext uri="{FF2B5EF4-FFF2-40B4-BE49-F238E27FC236}">
                <a16:creationId xmlns:a16="http://schemas.microsoft.com/office/drawing/2014/main" id="{EA01B19B-7432-6E76-ACD5-7CE77806D340}"/>
              </a:ext>
            </a:extLst>
          </p:cNvPr>
          <p:cNvPicPr>
            <a:picLocks noChangeAspect="1"/>
          </p:cNvPicPr>
          <p:nvPr/>
        </p:nvPicPr>
        <p:blipFill>
          <a:blip r:embed="rId4"/>
          <a:stretch>
            <a:fillRect/>
          </a:stretch>
        </p:blipFill>
        <p:spPr>
          <a:xfrm>
            <a:off x="6827448" y="1709108"/>
            <a:ext cx="1724025" cy="838200"/>
          </a:xfrm>
          <a:prstGeom prst="rect">
            <a:avLst/>
          </a:prstGeom>
        </p:spPr>
      </p:pic>
      <p:pic>
        <p:nvPicPr>
          <p:cNvPr id="8" name="Picture 7" descr="A close up of a face&#10;&#10;Description automatically generated">
            <a:extLst>
              <a:ext uri="{FF2B5EF4-FFF2-40B4-BE49-F238E27FC236}">
                <a16:creationId xmlns:a16="http://schemas.microsoft.com/office/drawing/2014/main" id="{EA603D13-A76C-146F-D748-405F73E410DE}"/>
              </a:ext>
            </a:extLst>
          </p:cNvPr>
          <p:cNvPicPr>
            <a:picLocks noChangeAspect="1"/>
          </p:cNvPicPr>
          <p:nvPr/>
        </p:nvPicPr>
        <p:blipFill>
          <a:blip r:embed="rId5"/>
          <a:stretch>
            <a:fillRect/>
          </a:stretch>
        </p:blipFill>
        <p:spPr>
          <a:xfrm>
            <a:off x="6093304" y="4554927"/>
            <a:ext cx="1466850" cy="714375"/>
          </a:xfrm>
          <a:prstGeom prst="rect">
            <a:avLst/>
          </a:prstGeom>
        </p:spPr>
      </p:pic>
      <p:pic>
        <p:nvPicPr>
          <p:cNvPr id="9" name="Picture 8" descr="A close-up of a face and ear&#10;&#10;Description automatically generated">
            <a:extLst>
              <a:ext uri="{FF2B5EF4-FFF2-40B4-BE49-F238E27FC236}">
                <a16:creationId xmlns:a16="http://schemas.microsoft.com/office/drawing/2014/main" id="{A62FD8F0-6456-B816-04D7-FA6DE14F776C}"/>
              </a:ext>
            </a:extLst>
          </p:cNvPr>
          <p:cNvPicPr>
            <a:picLocks noChangeAspect="1"/>
          </p:cNvPicPr>
          <p:nvPr/>
        </p:nvPicPr>
        <p:blipFill>
          <a:blip r:embed="rId6"/>
          <a:stretch>
            <a:fillRect/>
          </a:stretch>
        </p:blipFill>
        <p:spPr>
          <a:xfrm>
            <a:off x="2512444" y="5560444"/>
            <a:ext cx="1085850" cy="1057275"/>
          </a:xfrm>
          <a:prstGeom prst="rect">
            <a:avLst/>
          </a:prstGeom>
        </p:spPr>
      </p:pic>
      <p:pic>
        <p:nvPicPr>
          <p:cNvPr id="10" name="Picture 9" descr="Five a day plate">
            <a:extLst>
              <a:ext uri="{FF2B5EF4-FFF2-40B4-BE49-F238E27FC236}">
                <a16:creationId xmlns:a16="http://schemas.microsoft.com/office/drawing/2014/main" id="{F7877FB6-9BF4-87BC-7253-76D88DECFEF4}"/>
              </a:ext>
            </a:extLst>
          </p:cNvPr>
          <p:cNvPicPr>
            <a:picLocks noChangeAspect="1"/>
          </p:cNvPicPr>
          <p:nvPr/>
        </p:nvPicPr>
        <p:blipFill>
          <a:blip r:embed="rId7"/>
          <a:stretch>
            <a:fillRect/>
          </a:stretch>
        </p:blipFill>
        <p:spPr>
          <a:xfrm>
            <a:off x="8851960" y="4912564"/>
            <a:ext cx="3200400" cy="1943100"/>
          </a:xfrm>
          <a:prstGeom prst="rect">
            <a:avLst/>
          </a:prstGeom>
        </p:spPr>
      </p:pic>
    </p:spTree>
    <p:extLst>
      <p:ext uri="{BB962C8B-B14F-4D97-AF65-F5344CB8AC3E}">
        <p14:creationId xmlns:p14="http://schemas.microsoft.com/office/powerpoint/2010/main" val="18495505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BDC2EBD-C5E3-4D63-B6DA-CAEE8083A56D}"/>
              </a:ext>
            </a:extLst>
          </p:cNvPr>
          <p:cNvSpPr/>
          <p:nvPr/>
        </p:nvSpPr>
        <p:spPr>
          <a:xfrm>
            <a:off x="304800" y="0"/>
            <a:ext cx="11535266" cy="369332"/>
          </a:xfrm>
          <a:prstGeom prst="rect">
            <a:avLst/>
          </a:prstGeom>
        </p:spPr>
        <p:txBody>
          <a:bodyPr wrap="square">
            <a:spAutoFit/>
          </a:bodyPr>
          <a:lstStyle/>
          <a:p>
            <a:r>
              <a:rPr lang="en-GB" dirty="0"/>
              <a:t>The list below is an </a:t>
            </a:r>
            <a:r>
              <a:rPr lang="en-GB" u="sng" dirty="0"/>
              <a:t>example</a:t>
            </a:r>
            <a:r>
              <a:rPr lang="en-GB" dirty="0"/>
              <a:t> of the various assessments available to our learners as part of the graduated approach: </a:t>
            </a:r>
          </a:p>
        </p:txBody>
      </p:sp>
      <p:sp>
        <p:nvSpPr>
          <p:cNvPr id="3" name="TextBox 2">
            <a:extLst>
              <a:ext uri="{FF2B5EF4-FFF2-40B4-BE49-F238E27FC236}">
                <a16:creationId xmlns:a16="http://schemas.microsoft.com/office/drawing/2014/main" id="{F3A9B4BA-B440-6B89-34E3-945E1F42B338}"/>
              </a:ext>
            </a:extLst>
          </p:cNvPr>
          <p:cNvSpPr txBox="1"/>
          <p:nvPr/>
        </p:nvSpPr>
        <p:spPr>
          <a:xfrm>
            <a:off x="577970" y="966158"/>
            <a:ext cx="8902461" cy="5632311"/>
          </a:xfrm>
          <a:prstGeom prst="rect">
            <a:avLst/>
          </a:prstGeom>
          <a:noFill/>
        </p:spPr>
        <p:txBody>
          <a:bodyPr wrap="square" lIns="91440" tIns="45720" rIns="91440" bIns="45720" rtlCol="0" anchor="t">
            <a:spAutoFit/>
          </a:bodyPr>
          <a:lstStyle/>
          <a:p>
            <a:pPr marL="285750" indent="-285750">
              <a:buFont typeface="Arial" panose="020B0604020202020204" pitchFamily="34" charset="0"/>
              <a:buChar char="•"/>
            </a:pPr>
            <a:r>
              <a:rPr lang="en-GB" dirty="0"/>
              <a:t>IDL Literacy Screener</a:t>
            </a:r>
          </a:p>
          <a:p>
            <a:pPr marL="285750" indent="-285750">
              <a:buFont typeface="Arial" panose="020B0604020202020204" pitchFamily="34" charset="0"/>
              <a:buChar char="•"/>
            </a:pPr>
            <a:r>
              <a:rPr lang="en-GB" dirty="0"/>
              <a:t>IDL Literacy Assessment</a:t>
            </a:r>
          </a:p>
          <a:p>
            <a:pPr marL="285750" indent="-285750">
              <a:buFont typeface="Arial" panose="020B0604020202020204" pitchFamily="34" charset="0"/>
              <a:buChar char="•"/>
            </a:pPr>
            <a:r>
              <a:rPr lang="en-GB" dirty="0"/>
              <a:t>Accelerated Reader</a:t>
            </a:r>
          </a:p>
          <a:p>
            <a:pPr marL="285750" indent="-285750">
              <a:buFont typeface="Arial" panose="020B0604020202020204" pitchFamily="34" charset="0"/>
              <a:buChar char="•"/>
            </a:pPr>
            <a:r>
              <a:rPr lang="en-GB" dirty="0"/>
              <a:t>IDL Numeracy Screener</a:t>
            </a:r>
          </a:p>
          <a:p>
            <a:pPr marL="285750" indent="-285750">
              <a:buFont typeface="Arial" panose="020B0604020202020204" pitchFamily="34" charset="0"/>
              <a:buChar char="•"/>
            </a:pPr>
            <a:r>
              <a:rPr lang="en-GB" dirty="0"/>
              <a:t>IDL Numeracy 12 Strand Assessment</a:t>
            </a:r>
            <a:endParaRPr lang="en-GB" dirty="0">
              <a:hlinkClick r:id="rId2"/>
            </a:endParaRPr>
          </a:p>
          <a:p>
            <a:pPr marL="285750" indent="-285750">
              <a:buFont typeface="Arial" panose="020B0604020202020204" pitchFamily="34" charset="0"/>
              <a:buChar char="•"/>
            </a:pPr>
            <a:r>
              <a:rPr lang="en-GB" dirty="0">
                <a:hlinkClick r:id="rId2"/>
              </a:rPr>
              <a:t>Child's Progress checker - Speech &amp; Language UK (speechandlanguage.org.uk)</a:t>
            </a:r>
            <a:endParaRPr lang="en-GB" dirty="0"/>
          </a:p>
          <a:p>
            <a:pPr marL="285750" indent="-285750">
              <a:buFont typeface="Arial" panose="020B0604020202020204" pitchFamily="34" charset="0"/>
              <a:buChar char="•"/>
            </a:pPr>
            <a:r>
              <a:rPr lang="en-US" dirty="0">
                <a:hlinkClick r:id="rId3"/>
              </a:rPr>
              <a:t>SEMH.co.uk Behavioural Indicator</a:t>
            </a:r>
            <a:endParaRPr lang="en-GB" dirty="0"/>
          </a:p>
          <a:p>
            <a:pPr marL="285750" indent="-285750">
              <a:buFont typeface="Arial" panose="020B0604020202020204" pitchFamily="34" charset="0"/>
              <a:buChar char="•"/>
            </a:pPr>
            <a:r>
              <a:rPr lang="en-GB" dirty="0"/>
              <a:t>Human Not Robots Checklists</a:t>
            </a:r>
          </a:p>
          <a:p>
            <a:pPr marL="285750" indent="-285750">
              <a:buFont typeface="Arial" panose="020B0604020202020204" pitchFamily="34" charset="0"/>
              <a:buChar char="•"/>
            </a:pPr>
            <a:r>
              <a:rPr lang="en-GB" dirty="0"/>
              <a:t>Sensory Checklist (AIT)</a:t>
            </a:r>
          </a:p>
          <a:p>
            <a:pPr marL="285750" indent="-285750">
              <a:buFont typeface="Arial" panose="020B0604020202020204" pitchFamily="34" charset="0"/>
              <a:buChar char="•"/>
            </a:pPr>
            <a:r>
              <a:rPr lang="en-GB" dirty="0"/>
              <a:t>Zones of Regulation SDQ</a:t>
            </a:r>
            <a:endParaRPr lang="en-GB" dirty="0">
              <a:cs typeface="Calibri"/>
            </a:endParaRPr>
          </a:p>
          <a:p>
            <a:pPr marL="285750" indent="-285750">
              <a:buFont typeface="Arial" panose="020B0604020202020204" pitchFamily="34" charset="0"/>
              <a:buChar char="•"/>
            </a:pPr>
            <a:r>
              <a:rPr lang="en-GB" dirty="0">
                <a:ea typeface="+mn-lt"/>
                <a:cs typeface="+mn-lt"/>
                <a:hlinkClick r:id="rId4"/>
              </a:rPr>
              <a:t>https://ican.org.uk/help-for-families/</a:t>
            </a:r>
            <a:endParaRPr lang="en-GB" dirty="0">
              <a:cs typeface="Calibri"/>
            </a:endParaRPr>
          </a:p>
          <a:p>
            <a:pPr marL="285750" indent="-285750">
              <a:buFont typeface="Arial" panose="020B0604020202020204" pitchFamily="34" charset="0"/>
              <a:buChar char="•"/>
            </a:pPr>
            <a:r>
              <a:rPr lang="en-GB" dirty="0">
                <a:ea typeface="+mn-lt"/>
                <a:cs typeface="+mn-lt"/>
                <a:hlinkClick r:id="rId5"/>
              </a:rPr>
              <a:t>Child's Progress checker - Speech &amp; Language UK (speechandlanguage.org.uk)</a:t>
            </a:r>
            <a:endParaRPr lang="en-GB" dirty="0"/>
          </a:p>
          <a:p>
            <a:pPr marL="285750" indent="-285750">
              <a:buFont typeface="Arial" panose="020B0604020202020204" pitchFamily="34" charset="0"/>
              <a:buChar char="•"/>
            </a:pPr>
            <a:r>
              <a:rPr lang="en-US" dirty="0"/>
              <a:t>Talk About SDQ</a:t>
            </a:r>
            <a:endParaRPr lang="en-US" dirty="0">
              <a:cs typeface="Calibri"/>
            </a:endParaRPr>
          </a:p>
          <a:p>
            <a:pPr marL="285750" indent="-285750">
              <a:buFont typeface="Arial" panose="020B0604020202020204" pitchFamily="34" charset="0"/>
              <a:buChar char="•"/>
            </a:pPr>
            <a:r>
              <a:rPr lang="en-US" dirty="0"/>
              <a:t>Level 7 Assessor tools as available</a:t>
            </a:r>
          </a:p>
          <a:p>
            <a:pPr marL="285750" indent="-285750">
              <a:buFont typeface="Arial" panose="020B0604020202020204" pitchFamily="34" charset="0"/>
              <a:buChar char="•"/>
            </a:pPr>
            <a:r>
              <a:rPr lang="en-GB" dirty="0"/>
              <a:t>Fine Mine Skills Assessment (Fizzy Hands)</a:t>
            </a:r>
          </a:p>
          <a:p>
            <a:pPr marL="285750" indent="-285750">
              <a:buFont typeface="Arial" panose="020B0604020202020204" pitchFamily="34" charset="0"/>
              <a:buChar char="•"/>
            </a:pPr>
            <a:r>
              <a:rPr lang="en-GB" dirty="0"/>
              <a:t>Stoke Speaks Out Speech Sounds and Developmental Tool</a:t>
            </a:r>
            <a:endParaRPr lang="en-GB" dirty="0">
              <a:ea typeface="Calibri"/>
              <a:cs typeface="Calibri"/>
            </a:endParaRPr>
          </a:p>
          <a:p>
            <a:pPr marL="285750" indent="-285750">
              <a:buFont typeface="Arial" panose="020B0604020202020204" pitchFamily="34" charset="0"/>
              <a:buChar char="•"/>
            </a:pPr>
            <a:r>
              <a:rPr lang="en-GB" dirty="0"/>
              <a:t>Touch typing (wpm)</a:t>
            </a:r>
          </a:p>
          <a:p>
            <a:pPr marL="285750" indent="-285750">
              <a:buFont typeface="Arial" panose="020B0604020202020204" pitchFamily="34" charset="0"/>
              <a:buChar char="•"/>
            </a:pPr>
            <a:r>
              <a:rPr lang="en-GB" dirty="0"/>
              <a:t>KS1 and KS2 Pre-Key Stage standards (Literacy and Maths)</a:t>
            </a:r>
            <a:endParaRPr lang="en-GB" dirty="0">
              <a:ea typeface="Calibri"/>
              <a:cs typeface="Calibri"/>
            </a:endParaRPr>
          </a:p>
          <a:p>
            <a:pPr marL="285750" indent="-285750">
              <a:buFont typeface="Arial" panose="020B0604020202020204" pitchFamily="34" charset="0"/>
              <a:buChar char="•"/>
            </a:pPr>
            <a:r>
              <a:rPr lang="en-GB" dirty="0"/>
              <a:t>Handwriting assessment</a:t>
            </a:r>
          </a:p>
          <a:p>
            <a:pPr marL="285750" indent="-285750">
              <a:buFont typeface="Arial" panose="020B0604020202020204" pitchFamily="34" charset="0"/>
              <a:buChar char="•"/>
            </a:pPr>
            <a:r>
              <a:rPr lang="en-GB" u="sng" dirty="0">
                <a:hlinkClick r:id="rId6"/>
              </a:rPr>
              <a:t>Sensory Processing Needs Toolkit - Staffordshire and Stoke-on-Trent, ICS</a:t>
            </a:r>
            <a:endParaRPr lang="en-GB" dirty="0"/>
          </a:p>
        </p:txBody>
      </p:sp>
      <p:pic>
        <p:nvPicPr>
          <p:cNvPr id="2" name="Picture 1" descr="A white rectangular object with black text&#10;&#10;Description automatically generated">
            <a:extLst>
              <a:ext uri="{FF2B5EF4-FFF2-40B4-BE49-F238E27FC236}">
                <a16:creationId xmlns:a16="http://schemas.microsoft.com/office/drawing/2014/main" id="{CBE2D063-A76C-9F59-4AAB-51B445169362}"/>
              </a:ext>
            </a:extLst>
          </p:cNvPr>
          <p:cNvPicPr>
            <a:picLocks noChangeAspect="1"/>
          </p:cNvPicPr>
          <p:nvPr/>
        </p:nvPicPr>
        <p:blipFill>
          <a:blip r:embed="rId7"/>
          <a:stretch>
            <a:fillRect/>
          </a:stretch>
        </p:blipFill>
        <p:spPr>
          <a:xfrm>
            <a:off x="10553547" y="5505911"/>
            <a:ext cx="1285875" cy="1057275"/>
          </a:xfrm>
          <a:prstGeom prst="rect">
            <a:avLst/>
          </a:prstGeom>
        </p:spPr>
      </p:pic>
    </p:spTree>
    <p:extLst>
      <p:ext uri="{BB962C8B-B14F-4D97-AF65-F5344CB8AC3E}">
        <p14:creationId xmlns:p14="http://schemas.microsoft.com/office/powerpoint/2010/main" val="22603091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C0589DBD-86A7-4776-8B9E-47F5D50A275F}"/>
              </a:ext>
            </a:extLst>
          </p:cNvPr>
          <p:cNvSpPr/>
          <p:nvPr/>
        </p:nvSpPr>
        <p:spPr>
          <a:xfrm>
            <a:off x="120977" y="245248"/>
            <a:ext cx="11950045" cy="4247317"/>
          </a:xfrm>
          <a:prstGeom prst="rect">
            <a:avLst/>
          </a:prstGeom>
        </p:spPr>
        <p:txBody>
          <a:bodyPr wrap="square">
            <a:spAutoFit/>
          </a:bodyPr>
          <a:lstStyle/>
          <a:p>
            <a:r>
              <a:rPr lang="en-GB" dirty="0"/>
              <a:t>How are pupils supported with transition?</a:t>
            </a:r>
          </a:p>
          <a:p>
            <a:endParaRPr lang="en-GB" dirty="0"/>
          </a:p>
          <a:p>
            <a:r>
              <a:rPr lang="en-GB" dirty="0"/>
              <a:t>During the summer term, prior to admission in Nursery or Reception, our Early Years team work collaboratively with any previous setting, parents and outside agencies to build a full picture of a child’s needs. For children that have an EHCP or require specific transition support, additional sessions are scheduled throughout the summer term offering parents and their children the opportunity to familiarise themselves with </a:t>
            </a:r>
            <a:r>
              <a:rPr lang="en-GB" dirty="0" err="1"/>
              <a:t>Princefield</a:t>
            </a:r>
            <a:r>
              <a:rPr lang="en-GB" dirty="0"/>
              <a:t>, key staff and our provisions is available. </a:t>
            </a:r>
          </a:p>
          <a:p>
            <a:endParaRPr lang="en-GB" dirty="0"/>
          </a:p>
          <a:p>
            <a:r>
              <a:rPr lang="en-GB" dirty="0"/>
              <a:t>We work closely with local Middle Schools and the same system is followed for those pupils leaving us in Year 4.</a:t>
            </a:r>
          </a:p>
          <a:p>
            <a:endParaRPr lang="en-GB" dirty="0"/>
          </a:p>
          <a:p>
            <a:r>
              <a:rPr lang="en-GB" dirty="0"/>
              <a:t>Having up to date and detailed APDR documents means that transition between year groups and keys stages is smooth. Staff have all the relevant information on current support strategies, as well as an archive of previously used interventions and resources and a full history of assessment and progress made by the pupil.</a:t>
            </a:r>
          </a:p>
          <a:p>
            <a:endParaRPr lang="en-GB" dirty="0"/>
          </a:p>
          <a:p>
            <a:r>
              <a:rPr lang="en-GB" dirty="0"/>
              <a:t>Information about transitions is shared with parents and pupils at the earliest possible date so preparations can begin both in school and at home.</a:t>
            </a:r>
          </a:p>
        </p:txBody>
      </p:sp>
      <p:sp>
        <p:nvSpPr>
          <p:cNvPr id="3" name="Rectangle 2">
            <a:extLst>
              <a:ext uri="{FF2B5EF4-FFF2-40B4-BE49-F238E27FC236}">
                <a16:creationId xmlns:a16="http://schemas.microsoft.com/office/drawing/2014/main" id="{F95DDF37-9366-4AF1-BD80-7BF6FD44C01C}"/>
              </a:ext>
            </a:extLst>
          </p:cNvPr>
          <p:cNvSpPr/>
          <p:nvPr/>
        </p:nvSpPr>
        <p:spPr>
          <a:xfrm>
            <a:off x="120977" y="4716624"/>
            <a:ext cx="11950045" cy="2031325"/>
          </a:xfrm>
          <a:prstGeom prst="rect">
            <a:avLst/>
          </a:prstGeom>
        </p:spPr>
        <p:txBody>
          <a:bodyPr wrap="square">
            <a:spAutoFit/>
          </a:bodyPr>
          <a:lstStyle/>
          <a:p>
            <a:r>
              <a:rPr lang="en-GB" dirty="0"/>
              <a:t>How are resources allocated to meet pupils’ needs? 	</a:t>
            </a:r>
          </a:p>
          <a:p>
            <a:endParaRPr lang="en-GB" b="1" dirty="0">
              <a:solidFill>
                <a:srgbClr val="000000"/>
              </a:solidFill>
              <a:latin typeface="Calibri" panose="020F0502020204030204" pitchFamily="34" charset="0"/>
            </a:endParaRPr>
          </a:p>
          <a:p>
            <a:r>
              <a:rPr lang="en-GB" b="1" dirty="0" err="1">
                <a:solidFill>
                  <a:srgbClr val="000000"/>
                </a:solidFill>
                <a:latin typeface="Calibri" panose="020F0502020204030204" pitchFamily="34" charset="0"/>
              </a:rPr>
              <a:t>Pincefield</a:t>
            </a:r>
            <a:r>
              <a:rPr lang="en-GB" b="1" dirty="0">
                <a:solidFill>
                  <a:srgbClr val="000000"/>
                </a:solidFill>
                <a:latin typeface="Calibri" panose="020F0502020204030204" pitchFamily="34" charset="0"/>
              </a:rPr>
              <a:t> supports </a:t>
            </a:r>
            <a:r>
              <a:rPr lang="en-GB" b="1" i="1" dirty="0">
                <a:solidFill>
                  <a:srgbClr val="000000"/>
                </a:solidFill>
                <a:latin typeface="Calibri" panose="020F0502020204030204" pitchFamily="34" charset="0"/>
              </a:rPr>
              <a:t>to need, not label </a:t>
            </a:r>
            <a:r>
              <a:rPr lang="en-GB" b="1" dirty="0">
                <a:solidFill>
                  <a:srgbClr val="000000"/>
                </a:solidFill>
                <a:latin typeface="Calibri" panose="020F0502020204030204" pitchFamily="34" charset="0"/>
              </a:rPr>
              <a:t>- </a:t>
            </a:r>
            <a:r>
              <a:rPr lang="en-GB" dirty="0">
                <a:solidFill>
                  <a:srgbClr val="000000"/>
                </a:solidFill>
                <a:latin typeface="Calibri" panose="020F0502020204030204" pitchFamily="34" charset="0"/>
              </a:rPr>
              <a:t>Students do not require an identification of a condition in order to receive support. </a:t>
            </a:r>
          </a:p>
          <a:p>
            <a:r>
              <a:rPr lang="en-GB" dirty="0">
                <a:solidFill>
                  <a:srgbClr val="000000"/>
                </a:solidFill>
                <a:latin typeface="Calibri" panose="020F0502020204030204" pitchFamily="34" charset="0"/>
              </a:rPr>
              <a:t>The </a:t>
            </a:r>
            <a:r>
              <a:rPr lang="en-GB" b="1" dirty="0">
                <a:solidFill>
                  <a:srgbClr val="000000"/>
                </a:solidFill>
                <a:latin typeface="Calibri" panose="020F0502020204030204" pitchFamily="34" charset="0"/>
              </a:rPr>
              <a:t>Notional SEND Budget </a:t>
            </a:r>
            <a:r>
              <a:rPr lang="en-GB" dirty="0">
                <a:solidFill>
                  <a:srgbClr val="000000"/>
                </a:solidFill>
                <a:latin typeface="Calibri" panose="020F0502020204030204" pitchFamily="34" charset="0"/>
              </a:rPr>
              <a:t>is used to ensure all students on the SEND register, or those that are undergoing a period of monitoring, receive the support that they need. This money is not allocated to individual students and is used to fund the costs of support staff, interventions and resources. Those students with an EHCP receive the support specified in their individual plan and have a provision map detailing how support is allocated.</a:t>
            </a:r>
          </a:p>
        </p:txBody>
      </p:sp>
      <p:pic>
        <p:nvPicPr>
          <p:cNvPr id="2" name="Picture 1" descr="A stick figure holding a white board&#10;&#10;Description automatically generated">
            <a:extLst>
              <a:ext uri="{FF2B5EF4-FFF2-40B4-BE49-F238E27FC236}">
                <a16:creationId xmlns:a16="http://schemas.microsoft.com/office/drawing/2014/main" id="{CC5F9717-87D2-DB2C-FF1A-E38B9704333D}"/>
              </a:ext>
            </a:extLst>
          </p:cNvPr>
          <p:cNvPicPr>
            <a:picLocks noChangeAspect="1"/>
          </p:cNvPicPr>
          <p:nvPr/>
        </p:nvPicPr>
        <p:blipFill>
          <a:blip r:embed="rId2"/>
          <a:stretch>
            <a:fillRect/>
          </a:stretch>
        </p:blipFill>
        <p:spPr>
          <a:xfrm>
            <a:off x="10599708" y="4194325"/>
            <a:ext cx="1143000" cy="1057275"/>
          </a:xfrm>
          <a:prstGeom prst="rect">
            <a:avLst/>
          </a:prstGeom>
        </p:spPr>
      </p:pic>
    </p:spTree>
    <p:extLst>
      <p:ext uri="{BB962C8B-B14F-4D97-AF65-F5344CB8AC3E}">
        <p14:creationId xmlns:p14="http://schemas.microsoft.com/office/powerpoint/2010/main" val="36784642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22145A9-A811-4FDB-81B9-C6DA2DE369B7}"/>
              </a:ext>
            </a:extLst>
          </p:cNvPr>
          <p:cNvSpPr/>
          <p:nvPr/>
        </p:nvSpPr>
        <p:spPr>
          <a:xfrm>
            <a:off x="153971" y="0"/>
            <a:ext cx="11884058" cy="3139321"/>
          </a:xfrm>
          <a:prstGeom prst="rect">
            <a:avLst/>
          </a:prstGeom>
        </p:spPr>
        <p:txBody>
          <a:bodyPr wrap="square">
            <a:spAutoFit/>
          </a:bodyPr>
          <a:lstStyle/>
          <a:p>
            <a:r>
              <a:rPr lang="en-GB" dirty="0"/>
              <a:t>How do we report back to and collaborate with parents?</a:t>
            </a:r>
          </a:p>
          <a:p>
            <a:endParaRPr lang="en-GB" dirty="0"/>
          </a:p>
          <a:p>
            <a:r>
              <a:rPr lang="en-GB" dirty="0"/>
              <a:t>All learners will receive progress reports throughout the school year having undergone assessments detailing their attainment, effort and achievements from across their subject areas. Should teachers, pastoral staff or parents/carers have any interim concerns, home to school contact is essential in order to swiftly intervene and identify appropriate support/ways forward.  </a:t>
            </a:r>
          </a:p>
          <a:p>
            <a:endParaRPr lang="en-GB" dirty="0"/>
          </a:p>
          <a:p>
            <a:r>
              <a:rPr lang="en-GB" dirty="0"/>
              <a:t>Parent/carers also have the opportunity to contribute to their child’s APDR which is completed by the class teacher, in collaboration with the pupil, support staff and </a:t>
            </a:r>
            <a:r>
              <a:rPr lang="en-GB" dirty="0" err="1"/>
              <a:t>SENDCo</a:t>
            </a:r>
            <a:r>
              <a:rPr lang="en-GB" dirty="0"/>
              <a:t>. </a:t>
            </a:r>
          </a:p>
          <a:p>
            <a:endParaRPr lang="en-GB" dirty="0"/>
          </a:p>
          <a:p>
            <a:r>
              <a:rPr lang="en-GB" dirty="0"/>
              <a:t>Parents of a child with an EHCP will also be asked to contribute to their annual review. This is managed by the </a:t>
            </a:r>
            <a:r>
              <a:rPr lang="en-GB" dirty="0" err="1"/>
              <a:t>SENDCo</a:t>
            </a:r>
            <a:r>
              <a:rPr lang="en-GB" dirty="0"/>
              <a:t>.</a:t>
            </a:r>
          </a:p>
        </p:txBody>
      </p:sp>
      <p:sp>
        <p:nvSpPr>
          <p:cNvPr id="3" name="Rectangle 2">
            <a:extLst>
              <a:ext uri="{FF2B5EF4-FFF2-40B4-BE49-F238E27FC236}">
                <a16:creationId xmlns:a16="http://schemas.microsoft.com/office/drawing/2014/main" id="{A34D971A-114F-4971-97CA-14A5F1EC0FC8}"/>
              </a:ext>
            </a:extLst>
          </p:cNvPr>
          <p:cNvSpPr/>
          <p:nvPr/>
        </p:nvSpPr>
        <p:spPr>
          <a:xfrm>
            <a:off x="153971" y="3214616"/>
            <a:ext cx="11884058" cy="2862322"/>
          </a:xfrm>
          <a:prstGeom prst="rect">
            <a:avLst/>
          </a:prstGeom>
        </p:spPr>
        <p:txBody>
          <a:bodyPr wrap="square">
            <a:spAutoFit/>
          </a:bodyPr>
          <a:lstStyle/>
          <a:p>
            <a:r>
              <a:rPr lang="en-GB" dirty="0"/>
              <a:t>How do we collaborate with pupils?</a:t>
            </a:r>
          </a:p>
          <a:p>
            <a:endParaRPr lang="en-GB" dirty="0"/>
          </a:p>
          <a:p>
            <a:r>
              <a:rPr lang="en-GB" dirty="0"/>
              <a:t>All learners will receive progress reports throughout the school year having undergone assessments detailing their attainment, effort and achievements from across their subject areas. Should pupils be concerned about their results, they can discuss with their class teacher in the first instance. This will be referred on if needed to the relevant person. </a:t>
            </a:r>
          </a:p>
          <a:p>
            <a:endParaRPr lang="en-GB" dirty="0"/>
          </a:p>
          <a:p>
            <a:r>
              <a:rPr lang="en-GB" dirty="0"/>
              <a:t>Pupils also have the opportunity to contribute to their APDR, which is completed by the class teacher, in collaboration with subject teachers, pastoral staff, support staff and </a:t>
            </a:r>
            <a:r>
              <a:rPr lang="en-GB" dirty="0" err="1"/>
              <a:t>SENDCo</a:t>
            </a:r>
            <a:r>
              <a:rPr lang="en-GB" dirty="0"/>
              <a:t>. </a:t>
            </a:r>
          </a:p>
          <a:p>
            <a:endParaRPr lang="en-GB" dirty="0"/>
          </a:p>
          <a:p>
            <a:r>
              <a:rPr lang="en-GB" dirty="0"/>
              <a:t>Pupils with an EHCP will also be asked to contribute to their annual review. This is managed by the </a:t>
            </a:r>
            <a:r>
              <a:rPr lang="en-GB" dirty="0" err="1"/>
              <a:t>SENDCo</a:t>
            </a:r>
            <a:r>
              <a:rPr lang="en-GB" dirty="0"/>
              <a:t>.</a:t>
            </a:r>
          </a:p>
        </p:txBody>
      </p:sp>
      <p:pic>
        <p:nvPicPr>
          <p:cNvPr id="2" name="Picture 1" descr="A group of people with different colored faces&#10;&#10;Description automatically generated">
            <a:extLst>
              <a:ext uri="{FF2B5EF4-FFF2-40B4-BE49-F238E27FC236}">
                <a16:creationId xmlns:a16="http://schemas.microsoft.com/office/drawing/2014/main" id="{DAA7D935-9C5C-C1DF-63FF-E4D3CDA2E5C5}"/>
              </a:ext>
            </a:extLst>
          </p:cNvPr>
          <p:cNvPicPr>
            <a:picLocks noChangeAspect="1"/>
          </p:cNvPicPr>
          <p:nvPr/>
        </p:nvPicPr>
        <p:blipFill>
          <a:blip r:embed="rId2"/>
          <a:stretch>
            <a:fillRect/>
          </a:stretch>
        </p:blipFill>
        <p:spPr>
          <a:xfrm>
            <a:off x="10642570" y="5545797"/>
            <a:ext cx="1057275" cy="1057275"/>
          </a:xfrm>
          <a:prstGeom prst="rect">
            <a:avLst/>
          </a:prstGeom>
        </p:spPr>
      </p:pic>
    </p:spTree>
    <p:extLst>
      <p:ext uri="{BB962C8B-B14F-4D97-AF65-F5344CB8AC3E}">
        <p14:creationId xmlns:p14="http://schemas.microsoft.com/office/powerpoint/2010/main" val="29921175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22145A9-A811-4FDB-81B9-C6DA2DE369B7}"/>
              </a:ext>
            </a:extLst>
          </p:cNvPr>
          <p:cNvSpPr/>
          <p:nvPr/>
        </p:nvSpPr>
        <p:spPr>
          <a:xfrm>
            <a:off x="153971" y="31060"/>
            <a:ext cx="11884058" cy="4801314"/>
          </a:xfrm>
          <a:prstGeom prst="rect">
            <a:avLst/>
          </a:prstGeom>
        </p:spPr>
        <p:txBody>
          <a:bodyPr wrap="square" lIns="91440" tIns="45720" rIns="91440" bIns="45720" anchor="t">
            <a:spAutoFit/>
          </a:bodyPr>
          <a:lstStyle/>
          <a:p>
            <a:r>
              <a:rPr lang="en-GB" dirty="0"/>
              <a:t>How do we collaborate with pupils?</a:t>
            </a:r>
          </a:p>
          <a:p>
            <a:endParaRPr lang="en-GB" dirty="0"/>
          </a:p>
          <a:p>
            <a:r>
              <a:rPr lang="en-GB" dirty="0"/>
              <a:t>All learners will receive progress reports throughout the school year having undergone assessments detailing their attainment, effort and achievements from across their subject areas. Should pupils be concerned about their results, they can discuss with their class teacher in the first instance. This will be referred on if needed to the relevant person.</a:t>
            </a:r>
          </a:p>
          <a:p>
            <a:endParaRPr lang="en-GB" dirty="0"/>
          </a:p>
          <a:p>
            <a:r>
              <a:rPr lang="en-GB" dirty="0"/>
              <a:t>Pupils also have the opportunity to contribute to their APDR document which is completed by the class teacher, in collaboration with subject teachers, support staff and SENDCo. This is done termly. </a:t>
            </a:r>
            <a:endParaRPr lang="en-GB" dirty="0">
              <a:cs typeface="Calibri"/>
            </a:endParaRPr>
          </a:p>
          <a:p>
            <a:endParaRPr lang="en-GB" dirty="0"/>
          </a:p>
          <a:p>
            <a:r>
              <a:rPr lang="en-GB" dirty="0"/>
              <a:t>Pupils with an EHCP will also be asked to contribute to their annual review. This is managed by the SENDCo.</a:t>
            </a:r>
          </a:p>
          <a:p>
            <a:endParaRPr lang="en-GB" dirty="0"/>
          </a:p>
          <a:p>
            <a:r>
              <a:rPr lang="en-GB" dirty="0"/>
              <a:t>We work closely with pupils to eradicate inequality and prejudice:</a:t>
            </a:r>
          </a:p>
          <a:p>
            <a:pPr marL="285750" indent="-285750">
              <a:buFont typeface="Arial" panose="020B0604020202020204" pitchFamily="34" charset="0"/>
              <a:buChar char="•"/>
            </a:pPr>
            <a:r>
              <a:rPr lang="en-GB" dirty="0"/>
              <a:t>School Council members are a cross representation of pupils.</a:t>
            </a:r>
            <a:endParaRPr lang="en-GB" dirty="0">
              <a:cs typeface="Calibri"/>
            </a:endParaRPr>
          </a:p>
          <a:p>
            <a:pPr marL="285750" indent="-285750">
              <a:buFont typeface="Arial" panose="020B0604020202020204" pitchFamily="34" charset="0"/>
              <a:buChar char="•"/>
            </a:pPr>
            <a:r>
              <a:rPr lang="en-GB" dirty="0"/>
              <a:t>Behaviour management links closely to SEND, especially in supporting pupils with communication needs.</a:t>
            </a:r>
            <a:endParaRPr lang="en-GB" dirty="0">
              <a:cs typeface="Calibri"/>
            </a:endParaRPr>
          </a:p>
          <a:p>
            <a:pPr marL="285750" indent="-285750">
              <a:buFont typeface="Arial" panose="020B0604020202020204" pitchFamily="34" charset="0"/>
              <a:buChar char="•"/>
            </a:pPr>
            <a:r>
              <a:rPr lang="en-GB" dirty="0"/>
              <a:t>SEND TA works closely with pastoral staff to support SEND pupils.</a:t>
            </a:r>
            <a:endParaRPr lang="en-GB" dirty="0">
              <a:cs typeface="Calibri"/>
            </a:endParaRPr>
          </a:p>
          <a:p>
            <a:pPr marL="285750" indent="-285750">
              <a:buFont typeface="Arial" panose="020B0604020202020204" pitchFamily="34" charset="0"/>
              <a:buChar char="•"/>
            </a:pPr>
            <a:r>
              <a:rPr lang="en-GB" dirty="0"/>
              <a:t>SENDCo, HT and DHT work closely together around behaviour policies and restorations are personalised for individual pupils.</a:t>
            </a:r>
            <a:endParaRPr lang="en-GB" dirty="0">
              <a:cs typeface="Calibri"/>
            </a:endParaRPr>
          </a:p>
        </p:txBody>
      </p:sp>
      <p:pic>
        <p:nvPicPr>
          <p:cNvPr id="2" name="Picture 1" descr="A white and brown circles with a black background&#10;&#10;Description automatically generated">
            <a:extLst>
              <a:ext uri="{FF2B5EF4-FFF2-40B4-BE49-F238E27FC236}">
                <a16:creationId xmlns:a16="http://schemas.microsoft.com/office/drawing/2014/main" id="{711BCAB2-5714-15DA-4B89-05C14AD231A6}"/>
              </a:ext>
            </a:extLst>
          </p:cNvPr>
          <p:cNvPicPr>
            <a:picLocks noChangeAspect="1"/>
          </p:cNvPicPr>
          <p:nvPr/>
        </p:nvPicPr>
        <p:blipFill>
          <a:blip r:embed="rId2"/>
          <a:stretch>
            <a:fillRect/>
          </a:stretch>
        </p:blipFill>
        <p:spPr>
          <a:xfrm>
            <a:off x="10748276" y="4757904"/>
            <a:ext cx="1038225" cy="1057275"/>
          </a:xfrm>
          <a:prstGeom prst="rect">
            <a:avLst/>
          </a:prstGeom>
        </p:spPr>
      </p:pic>
    </p:spTree>
    <p:extLst>
      <p:ext uri="{BB962C8B-B14F-4D97-AF65-F5344CB8AC3E}">
        <p14:creationId xmlns:p14="http://schemas.microsoft.com/office/powerpoint/2010/main" val="36867899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3AEA8BC-B56A-4364-8256-EDB954202A84}"/>
              </a:ext>
            </a:extLst>
          </p:cNvPr>
          <p:cNvSpPr/>
          <p:nvPr/>
        </p:nvSpPr>
        <p:spPr>
          <a:xfrm>
            <a:off x="137472" y="0"/>
            <a:ext cx="11917050" cy="2031325"/>
          </a:xfrm>
          <a:prstGeom prst="rect">
            <a:avLst/>
          </a:prstGeom>
        </p:spPr>
        <p:txBody>
          <a:bodyPr wrap="square">
            <a:spAutoFit/>
          </a:bodyPr>
          <a:lstStyle/>
          <a:p>
            <a:r>
              <a:rPr lang="en-GB" dirty="0"/>
              <a:t>How is SEND provision evaluated?</a:t>
            </a:r>
          </a:p>
          <a:p>
            <a:endParaRPr lang="en-GB" dirty="0"/>
          </a:p>
          <a:p>
            <a:r>
              <a:rPr lang="en-GB" dirty="0"/>
              <a:t>Both our school provision and external support for learners with SEND are regularly monitored. This is embedded within the Trust and whole school quality assurance processes, performance management cycles, and is an aspect integral within our regular teaching and learning review systems. Attendance is tracked regularly, as is behaviour. Progress data is collected and analysed on a termly basis and reported on to our Local Governing Body. All findings follow a robust process, they are then actioned and closely monitored by senior leaders to ensure desired outcomes are achieved for our learners. </a:t>
            </a:r>
          </a:p>
        </p:txBody>
      </p:sp>
      <p:sp>
        <p:nvSpPr>
          <p:cNvPr id="5" name="Rectangle 4">
            <a:extLst>
              <a:ext uri="{FF2B5EF4-FFF2-40B4-BE49-F238E27FC236}">
                <a16:creationId xmlns:a16="http://schemas.microsoft.com/office/drawing/2014/main" id="{11C56C07-F4E4-43FD-B29A-779AAC6B50D0}"/>
              </a:ext>
            </a:extLst>
          </p:cNvPr>
          <p:cNvSpPr/>
          <p:nvPr/>
        </p:nvSpPr>
        <p:spPr>
          <a:xfrm>
            <a:off x="137471" y="2258194"/>
            <a:ext cx="11917051" cy="4247317"/>
          </a:xfrm>
          <a:prstGeom prst="rect">
            <a:avLst/>
          </a:prstGeom>
        </p:spPr>
        <p:txBody>
          <a:bodyPr wrap="square" lIns="91440" tIns="45720" rIns="91440" bIns="45720" anchor="t">
            <a:spAutoFit/>
          </a:bodyPr>
          <a:lstStyle/>
          <a:p>
            <a:r>
              <a:rPr lang="en-GB" dirty="0"/>
              <a:t>How do I contact the SENDCo?</a:t>
            </a:r>
          </a:p>
          <a:p>
            <a:endParaRPr lang="en-GB" dirty="0"/>
          </a:p>
          <a:p>
            <a:r>
              <a:rPr lang="en-GB" dirty="0"/>
              <a:t>In the first instance should a parent/carer have a query they would like to raise regarding their child’s needs, we ask that they make contact with the class teacher. The class teacher will refer on if needed.</a:t>
            </a:r>
          </a:p>
          <a:p>
            <a:r>
              <a:rPr lang="en-GB" dirty="0"/>
              <a:t>If you would like to, you can contact the SENDCo directly the office can provide an email address. A face-to-face meeting or phone call can be arranged if needed.</a:t>
            </a:r>
          </a:p>
          <a:p>
            <a:endParaRPr lang="en-GB" dirty="0"/>
          </a:p>
          <a:p>
            <a:r>
              <a:rPr lang="en-GB" dirty="0"/>
              <a:t>How do I make a complaint?</a:t>
            </a:r>
          </a:p>
          <a:p>
            <a:endParaRPr lang="en-GB" dirty="0"/>
          </a:p>
          <a:p>
            <a:r>
              <a:rPr lang="en-GB" dirty="0"/>
              <a:t>We take parent/carer concerns seriously and will act upon these on an individual basis. In the first instance we would always ask that a parent/carer raises their concerns with their child’s class teacher. Should they have any specific questions/queries thereafter regarding their child’s support or provision contact should be made with the SENDCo via the school office. If a parent/carer is still unhappy about the resolution of their concern or if it is of a more serious nature, then this should be raised with the Headteacher. More guidance regarding the school’s complaints procedure can be found on the school’s website or can be requested from our school reception.</a:t>
            </a:r>
          </a:p>
        </p:txBody>
      </p:sp>
      <p:pic>
        <p:nvPicPr>
          <p:cNvPr id="2" name="Picture 1" descr="A white and brown circles with a black background&#10;&#10;Description automatically generated">
            <a:extLst>
              <a:ext uri="{FF2B5EF4-FFF2-40B4-BE49-F238E27FC236}">
                <a16:creationId xmlns:a16="http://schemas.microsoft.com/office/drawing/2014/main" id="{3545E85E-1291-17C6-18D8-87328F373435}"/>
              </a:ext>
            </a:extLst>
          </p:cNvPr>
          <p:cNvPicPr>
            <a:picLocks noChangeAspect="1"/>
          </p:cNvPicPr>
          <p:nvPr/>
        </p:nvPicPr>
        <p:blipFill>
          <a:blip r:embed="rId2"/>
          <a:stretch>
            <a:fillRect/>
          </a:stretch>
        </p:blipFill>
        <p:spPr>
          <a:xfrm>
            <a:off x="10839001" y="3949908"/>
            <a:ext cx="765056" cy="855994"/>
          </a:xfrm>
          <a:prstGeom prst="rect">
            <a:avLst/>
          </a:prstGeom>
        </p:spPr>
      </p:pic>
      <p:pic>
        <p:nvPicPr>
          <p:cNvPr id="3" name="Picture 2" descr="A close-up of a paper with a graph and a check mark&#10;&#10;Description automatically generated">
            <a:extLst>
              <a:ext uri="{FF2B5EF4-FFF2-40B4-BE49-F238E27FC236}">
                <a16:creationId xmlns:a16="http://schemas.microsoft.com/office/drawing/2014/main" id="{50D027DD-EE96-9A88-BD5F-ECF911B1C68E}"/>
              </a:ext>
            </a:extLst>
          </p:cNvPr>
          <p:cNvPicPr>
            <a:picLocks noChangeAspect="1"/>
          </p:cNvPicPr>
          <p:nvPr/>
        </p:nvPicPr>
        <p:blipFill>
          <a:blip r:embed="rId3"/>
          <a:stretch>
            <a:fillRect/>
          </a:stretch>
        </p:blipFill>
        <p:spPr>
          <a:xfrm>
            <a:off x="3471862" y="-5122"/>
            <a:ext cx="676275" cy="657225"/>
          </a:xfrm>
          <a:prstGeom prst="rect">
            <a:avLst/>
          </a:prstGeom>
        </p:spPr>
      </p:pic>
      <p:pic>
        <p:nvPicPr>
          <p:cNvPr id="6" name="Picture 5" descr="A face with a green phone&#10;&#10;Description automatically generated">
            <a:extLst>
              <a:ext uri="{FF2B5EF4-FFF2-40B4-BE49-F238E27FC236}">
                <a16:creationId xmlns:a16="http://schemas.microsoft.com/office/drawing/2014/main" id="{82E355A6-1717-7E1A-00DA-C6E742F920AA}"/>
              </a:ext>
            </a:extLst>
          </p:cNvPr>
          <p:cNvPicPr>
            <a:picLocks noChangeAspect="1"/>
          </p:cNvPicPr>
          <p:nvPr/>
        </p:nvPicPr>
        <p:blipFill>
          <a:blip r:embed="rId4"/>
          <a:stretch>
            <a:fillRect/>
          </a:stretch>
        </p:blipFill>
        <p:spPr>
          <a:xfrm>
            <a:off x="3054380" y="4106444"/>
            <a:ext cx="504825" cy="542925"/>
          </a:xfrm>
          <a:prstGeom prst="rect">
            <a:avLst/>
          </a:prstGeom>
        </p:spPr>
      </p:pic>
    </p:spTree>
    <p:extLst>
      <p:ext uri="{BB962C8B-B14F-4D97-AF65-F5344CB8AC3E}">
        <p14:creationId xmlns:p14="http://schemas.microsoft.com/office/powerpoint/2010/main" val="33043386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A3FFB25-2AFD-4496-8214-5069F167F877}"/>
              </a:ext>
            </a:extLst>
          </p:cNvPr>
          <p:cNvSpPr/>
          <p:nvPr/>
        </p:nvSpPr>
        <p:spPr>
          <a:xfrm>
            <a:off x="609600" y="498737"/>
            <a:ext cx="11277600" cy="4244560"/>
          </a:xfrm>
          <a:prstGeom prst="rect">
            <a:avLst/>
          </a:prstGeom>
        </p:spPr>
        <p:txBody>
          <a:bodyPr wrap="square">
            <a:spAutoFit/>
          </a:bodyPr>
          <a:lstStyle/>
          <a:p>
            <a:pPr lvl="0">
              <a:lnSpc>
                <a:spcPct val="107000"/>
              </a:lnSpc>
              <a:spcAft>
                <a:spcPts val="655"/>
              </a:spcAft>
            </a:pPr>
            <a:r>
              <a:rPr lang="en-GB" dirty="0">
                <a:solidFill>
                  <a:srgbClr val="000000"/>
                </a:solidFill>
                <a:ea typeface="Calibri" panose="020F0502020204030204" pitchFamily="34" charset="0"/>
                <a:cs typeface="Calibri" panose="020F0502020204030204" pitchFamily="34" charset="0"/>
              </a:rPr>
              <a:t>Linked Policies and Documents:</a:t>
            </a:r>
          </a:p>
          <a:p>
            <a:pPr lvl="0">
              <a:lnSpc>
                <a:spcPct val="107000"/>
              </a:lnSpc>
              <a:spcAft>
                <a:spcPts val="655"/>
              </a:spcAft>
            </a:pPr>
            <a:endParaRPr lang="en-GB" dirty="0">
              <a:solidFill>
                <a:srgbClr val="000000"/>
              </a:solidFill>
              <a:ea typeface="Calibri" panose="020F0502020204030204" pitchFamily="34" charset="0"/>
              <a:cs typeface="Calibri" panose="020F0502020204030204" pitchFamily="34" charset="0"/>
            </a:endParaRPr>
          </a:p>
          <a:p>
            <a:pPr marL="342900" lvl="0" indent="-342900">
              <a:lnSpc>
                <a:spcPct val="107000"/>
              </a:lnSpc>
              <a:spcAft>
                <a:spcPts val="655"/>
              </a:spcAft>
              <a:buFont typeface="Arial" panose="020B0604020202020204" pitchFamily="34" charset="0"/>
              <a:buChar char="•"/>
            </a:pPr>
            <a:r>
              <a:rPr lang="en-GB" dirty="0">
                <a:solidFill>
                  <a:srgbClr val="000000"/>
                </a:solidFill>
                <a:ea typeface="Calibri" panose="020F0502020204030204" pitchFamily="34" charset="0"/>
                <a:cs typeface="Calibri" panose="020F0502020204030204" pitchFamily="34" charset="0"/>
              </a:rPr>
              <a:t>SEND Policy (PFS)</a:t>
            </a:r>
            <a:endParaRPr lang="en-GB" dirty="0">
              <a:ea typeface="Calibri" panose="020F0502020204030204" pitchFamily="34" charset="0"/>
              <a:cs typeface="Times New Roman" panose="02020603050405020304" pitchFamily="18" charset="0"/>
            </a:endParaRPr>
          </a:p>
          <a:p>
            <a:pPr marL="342900" lvl="0" indent="-342900">
              <a:lnSpc>
                <a:spcPct val="107000"/>
              </a:lnSpc>
              <a:spcAft>
                <a:spcPts val="655"/>
              </a:spcAft>
              <a:buFont typeface="Arial" panose="020B0604020202020204" pitchFamily="34" charset="0"/>
              <a:buChar char="•"/>
            </a:pPr>
            <a:r>
              <a:rPr lang="en-GB" dirty="0">
                <a:solidFill>
                  <a:srgbClr val="000000"/>
                </a:solidFill>
                <a:ea typeface="Calibri" panose="020F0502020204030204" pitchFamily="34" charset="0"/>
                <a:cs typeface="Calibri" panose="020F0502020204030204" pitchFamily="34" charset="0"/>
              </a:rPr>
              <a:t>Safeguarding Policy (PFS)</a:t>
            </a:r>
            <a:endParaRPr lang="en-GB" dirty="0">
              <a:ea typeface="Calibri" panose="020F0502020204030204" pitchFamily="34" charset="0"/>
              <a:cs typeface="Times New Roman" panose="02020603050405020304" pitchFamily="18" charset="0"/>
            </a:endParaRPr>
          </a:p>
          <a:p>
            <a:pPr marL="342900" lvl="0" indent="-342900">
              <a:lnSpc>
                <a:spcPct val="107000"/>
              </a:lnSpc>
              <a:spcAft>
                <a:spcPts val="655"/>
              </a:spcAft>
              <a:buFont typeface="Arial" panose="020B0604020202020204" pitchFamily="34" charset="0"/>
              <a:buChar char="•"/>
            </a:pPr>
            <a:r>
              <a:rPr lang="en-GB" dirty="0">
                <a:solidFill>
                  <a:srgbClr val="000000"/>
                </a:solidFill>
                <a:ea typeface="Calibri" panose="020F0502020204030204" pitchFamily="34" charset="0"/>
                <a:cs typeface="Calibri" panose="020F0502020204030204" pitchFamily="34" charset="0"/>
              </a:rPr>
              <a:t>Health and safety policy (PVAT)</a:t>
            </a:r>
            <a:endParaRPr lang="en-GB" dirty="0">
              <a:ea typeface="Calibri" panose="020F0502020204030204" pitchFamily="34" charset="0"/>
              <a:cs typeface="Times New Roman" panose="02020603050405020304" pitchFamily="18" charset="0"/>
            </a:endParaRPr>
          </a:p>
          <a:p>
            <a:pPr marL="342900" lvl="0" indent="-342900">
              <a:lnSpc>
                <a:spcPct val="107000"/>
              </a:lnSpc>
              <a:spcAft>
                <a:spcPts val="655"/>
              </a:spcAft>
              <a:buFont typeface="Arial" panose="020B0604020202020204" pitchFamily="34" charset="0"/>
              <a:buChar char="•"/>
            </a:pPr>
            <a:r>
              <a:rPr lang="en-GB" dirty="0">
                <a:solidFill>
                  <a:srgbClr val="000000"/>
                </a:solidFill>
                <a:ea typeface="Calibri" panose="020F0502020204030204" pitchFamily="34" charset="0"/>
                <a:cs typeface="Calibri" panose="020F0502020204030204" pitchFamily="34" charset="0"/>
              </a:rPr>
              <a:t>Equality information and objectives (public sector equality duty) </a:t>
            </a:r>
            <a:endParaRPr lang="en-GB" dirty="0">
              <a:ea typeface="Calibri" panose="020F0502020204030204" pitchFamily="34" charset="0"/>
              <a:cs typeface="Times New Roman" panose="02020603050405020304" pitchFamily="18" charset="0"/>
            </a:endParaRPr>
          </a:p>
          <a:p>
            <a:pPr marL="342900" lvl="0" indent="-342900">
              <a:lnSpc>
                <a:spcPct val="107000"/>
              </a:lnSpc>
              <a:spcAft>
                <a:spcPts val="655"/>
              </a:spcAft>
              <a:buFont typeface="Arial" panose="020B0604020202020204" pitchFamily="34" charset="0"/>
              <a:buChar char="•"/>
            </a:pPr>
            <a:r>
              <a:rPr lang="en-GB" dirty="0">
                <a:solidFill>
                  <a:srgbClr val="000000"/>
                </a:solidFill>
                <a:ea typeface="Calibri" panose="020F0502020204030204" pitchFamily="34" charset="0"/>
                <a:cs typeface="Calibri" panose="020F0502020204030204" pitchFamily="34" charset="0"/>
              </a:rPr>
              <a:t>Accessibility Plan (PFS)</a:t>
            </a:r>
            <a:endParaRPr lang="en-GB" dirty="0">
              <a:ea typeface="Calibri" panose="020F0502020204030204" pitchFamily="34" charset="0"/>
              <a:cs typeface="Times New Roman" panose="02020603050405020304" pitchFamily="18" charset="0"/>
            </a:endParaRPr>
          </a:p>
          <a:p>
            <a:pPr marL="342900" lvl="0" indent="-342900">
              <a:lnSpc>
                <a:spcPct val="107000"/>
              </a:lnSpc>
              <a:spcAft>
                <a:spcPts val="0"/>
              </a:spcAft>
              <a:buFont typeface="Arial" panose="020B0604020202020204" pitchFamily="34" charset="0"/>
              <a:buChar char="•"/>
            </a:pPr>
            <a:r>
              <a:rPr lang="en-GB" dirty="0">
                <a:solidFill>
                  <a:srgbClr val="000000"/>
                </a:solidFill>
                <a:ea typeface="Calibri" panose="020F0502020204030204" pitchFamily="34" charset="0"/>
                <a:cs typeface="Calibri" panose="020F0502020204030204" pitchFamily="34" charset="0"/>
              </a:rPr>
              <a:t>Supporting pupils with medical conditions policy (PVAT)</a:t>
            </a:r>
            <a:endParaRPr lang="en-GB" dirty="0">
              <a:ea typeface="Calibri" panose="020F0502020204030204" pitchFamily="34" charset="0"/>
              <a:cs typeface="Times New Roman" panose="02020603050405020304" pitchFamily="18" charset="0"/>
            </a:endParaRPr>
          </a:p>
          <a:p>
            <a:pPr>
              <a:lnSpc>
                <a:spcPct val="107000"/>
              </a:lnSpc>
              <a:spcAft>
                <a:spcPts val="0"/>
              </a:spcAft>
            </a:pPr>
            <a:r>
              <a:rPr lang="en-GB" dirty="0">
                <a:solidFill>
                  <a:srgbClr val="000000"/>
                </a:solidFill>
                <a:ea typeface="Calibri" panose="020F0502020204030204" pitchFamily="34" charset="0"/>
                <a:cs typeface="Calibri" panose="020F0502020204030204" pitchFamily="34" charset="0"/>
              </a:rPr>
              <a:t> </a:t>
            </a:r>
            <a:endParaRPr lang="en-GB" dirty="0">
              <a:ea typeface="Calibri" panose="020F0502020204030204" pitchFamily="34" charset="0"/>
              <a:cs typeface="Times New Roman" panose="02020603050405020304" pitchFamily="18" charset="0"/>
            </a:endParaRPr>
          </a:p>
          <a:p>
            <a:pPr marL="342900" lvl="0" indent="-342900">
              <a:lnSpc>
                <a:spcPct val="107000"/>
              </a:lnSpc>
              <a:spcAft>
                <a:spcPts val="0"/>
              </a:spcAft>
              <a:buFont typeface="Arial" panose="020B0604020202020204" pitchFamily="34" charset="0"/>
              <a:buChar char="•"/>
            </a:pPr>
            <a:r>
              <a:rPr lang="en-GB" dirty="0">
                <a:solidFill>
                  <a:srgbClr val="000000"/>
                </a:solidFill>
                <a:ea typeface="Calibri" panose="020F0502020204030204" pitchFamily="34" charset="0"/>
                <a:cs typeface="Calibri" panose="020F0502020204030204" pitchFamily="34" charset="0"/>
              </a:rPr>
              <a:t>Pupil Premium Policy (PFS)</a:t>
            </a:r>
            <a:endParaRPr lang="en-GB" dirty="0">
              <a:ea typeface="Calibri" panose="020F0502020204030204" pitchFamily="34" charset="0"/>
              <a:cs typeface="Times New Roman" panose="02020603050405020304" pitchFamily="18" charset="0"/>
            </a:endParaRPr>
          </a:p>
          <a:p>
            <a:pPr marL="457200">
              <a:spcAft>
                <a:spcPts val="0"/>
              </a:spcAft>
            </a:pPr>
            <a:r>
              <a:rPr lang="en-GB" dirty="0">
                <a:solidFill>
                  <a:srgbClr val="000000"/>
                </a:solidFill>
                <a:ea typeface="Times New Roman" panose="02020603050405020304" pitchFamily="18" charset="0"/>
              </a:rPr>
              <a:t> </a:t>
            </a:r>
            <a:endParaRPr lang="en-GB" dirty="0">
              <a:ea typeface="Times New Roman" panose="02020603050405020304" pitchFamily="18" charset="0"/>
            </a:endParaRPr>
          </a:p>
          <a:p>
            <a:pPr marL="342900" lvl="0" indent="-342900">
              <a:lnSpc>
                <a:spcPct val="107000"/>
              </a:lnSpc>
              <a:spcAft>
                <a:spcPts val="0"/>
              </a:spcAft>
              <a:buFont typeface="Arial" panose="020B0604020202020204" pitchFamily="34" charset="0"/>
              <a:buChar char="•"/>
            </a:pPr>
            <a:r>
              <a:rPr lang="en-GB" dirty="0">
                <a:solidFill>
                  <a:srgbClr val="000000"/>
                </a:solidFill>
                <a:effectLst/>
                <a:ea typeface="Calibri" panose="020F0502020204030204" pitchFamily="34" charset="0"/>
                <a:cs typeface="Calibri" panose="020F0502020204030204" pitchFamily="34" charset="0"/>
              </a:rPr>
              <a:t>Speech and Language </a:t>
            </a:r>
            <a:r>
              <a:rPr lang="en-GB">
                <a:solidFill>
                  <a:srgbClr val="000000"/>
                </a:solidFill>
                <a:effectLst/>
                <a:ea typeface="Calibri" panose="020F0502020204030204" pitchFamily="34" charset="0"/>
                <a:cs typeface="Calibri" panose="020F0502020204030204" pitchFamily="34" charset="0"/>
              </a:rPr>
              <a:t>Pathway (PFS</a:t>
            </a:r>
            <a:r>
              <a:rPr lang="en-GB" dirty="0">
                <a:solidFill>
                  <a:srgbClr val="000000"/>
                </a:solidFill>
                <a:effectLst/>
                <a:ea typeface="Calibri" panose="020F0502020204030204" pitchFamily="34" charset="0"/>
                <a:cs typeface="Calibri" panose="020F0502020204030204" pitchFamily="34" charset="0"/>
              </a:rPr>
              <a:t>)</a:t>
            </a:r>
            <a:endParaRPr lang="en-GB"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112031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1DF966C-4EB1-468B-8BB9-079B06E53EF1}"/>
              </a:ext>
            </a:extLst>
          </p:cNvPr>
          <p:cNvSpPr/>
          <p:nvPr/>
        </p:nvSpPr>
        <p:spPr>
          <a:xfrm>
            <a:off x="105266" y="164698"/>
            <a:ext cx="11725373" cy="4247317"/>
          </a:xfrm>
          <a:prstGeom prst="rect">
            <a:avLst/>
          </a:prstGeom>
        </p:spPr>
        <p:txBody>
          <a:bodyPr wrap="square">
            <a:spAutoFit/>
          </a:bodyPr>
          <a:lstStyle/>
          <a:p>
            <a:r>
              <a:rPr lang="en-GB" dirty="0"/>
              <a:t>Where can parents/carers go for further support?</a:t>
            </a:r>
          </a:p>
          <a:p>
            <a:endParaRPr lang="en-GB" b="1" dirty="0"/>
          </a:p>
          <a:p>
            <a:r>
              <a:rPr lang="en-GB" dirty="0"/>
              <a:t>The </a:t>
            </a:r>
            <a:r>
              <a:rPr lang="en-GB" dirty="0" err="1"/>
              <a:t>SENDCo</a:t>
            </a:r>
            <a:r>
              <a:rPr lang="en-GB" dirty="0"/>
              <a:t> can be contacted via the school office.</a:t>
            </a:r>
          </a:p>
          <a:p>
            <a:endParaRPr lang="en-GB" b="1" dirty="0"/>
          </a:p>
          <a:p>
            <a:r>
              <a:rPr lang="en-GB" b="1" dirty="0"/>
              <a:t>Staffordshire SENDIAS Service</a:t>
            </a:r>
            <a:r>
              <a:rPr lang="en-GB" dirty="0"/>
              <a:t> </a:t>
            </a:r>
          </a:p>
          <a:p>
            <a:r>
              <a:rPr lang="en-GB" dirty="0"/>
              <a:t>Telephone: </a:t>
            </a:r>
            <a:r>
              <a:rPr lang="en-GB" dirty="0">
                <a:hlinkClick r:id="rId2" tooltip="Call 01785356921 via 3CX"/>
              </a:rPr>
              <a:t>01785 356921 </a:t>
            </a:r>
            <a:endParaRPr lang="en-GB" dirty="0"/>
          </a:p>
          <a:p>
            <a:r>
              <a:rPr lang="en-GB" dirty="0"/>
              <a:t>E-mail: </a:t>
            </a:r>
            <a:r>
              <a:rPr lang="en-GB" dirty="0">
                <a:hlinkClick r:id="rId3"/>
              </a:rPr>
              <a:t>sfps@staffordshire.gov.uk</a:t>
            </a:r>
            <a:endParaRPr lang="en-GB" dirty="0"/>
          </a:p>
          <a:p>
            <a:r>
              <a:rPr lang="en-GB" dirty="0"/>
              <a:t>Website address is </a:t>
            </a:r>
            <a:r>
              <a:rPr lang="en-GB" dirty="0">
                <a:hlinkClick r:id="rId4"/>
              </a:rPr>
              <a:t>https://www.staffs-iass.org/home.aspx</a:t>
            </a:r>
            <a:r>
              <a:rPr lang="en-GB" dirty="0"/>
              <a:t> </a:t>
            </a:r>
          </a:p>
          <a:p>
            <a:pPr lvl="0" fontAlgn="base"/>
            <a:endParaRPr lang="en-GB" b="1" dirty="0"/>
          </a:p>
          <a:p>
            <a:pPr lvl="0" fontAlgn="base"/>
            <a:r>
              <a:rPr lang="en-GB" b="1" dirty="0"/>
              <a:t>Parent In The Know</a:t>
            </a:r>
            <a:r>
              <a:rPr lang="en-GB" dirty="0"/>
              <a:t> </a:t>
            </a:r>
            <a:r>
              <a:rPr lang="en-GB" dirty="0">
                <a:hlinkClick r:id="rId5"/>
              </a:rPr>
              <a:t>http://www.staffordshire.gov.uk/education/welfareservice/SpecialEducationalNeeds/spps/newsletter/newsletters.aspx  </a:t>
            </a:r>
            <a:r>
              <a:rPr lang="en-GB" dirty="0"/>
              <a:t>   </a:t>
            </a:r>
          </a:p>
          <a:p>
            <a:pPr lvl="0" fontAlgn="base"/>
            <a:endParaRPr lang="en-GB" dirty="0"/>
          </a:p>
          <a:p>
            <a:pPr lvl="0" fontAlgn="base"/>
            <a:r>
              <a:rPr lang="en-GB" b="1" dirty="0"/>
              <a:t>Staffordshire’s local offer</a:t>
            </a:r>
            <a:r>
              <a:rPr lang="en-GB" dirty="0"/>
              <a:t> </a:t>
            </a:r>
            <a:r>
              <a:rPr lang="en-GB" dirty="0">
                <a:hlinkClick r:id="rId6"/>
              </a:rPr>
              <a:t>https://www.staffordshireconnects.info/kb5/staffordshire/directory/localoffer.page?localofferchannel=0</a:t>
            </a:r>
            <a:endParaRPr lang="en-GB" dirty="0"/>
          </a:p>
          <a:p>
            <a:endParaRPr lang="en-GB" dirty="0"/>
          </a:p>
        </p:txBody>
      </p:sp>
      <p:sp>
        <p:nvSpPr>
          <p:cNvPr id="5" name="TextBox 4">
            <a:extLst>
              <a:ext uri="{FF2B5EF4-FFF2-40B4-BE49-F238E27FC236}">
                <a16:creationId xmlns:a16="http://schemas.microsoft.com/office/drawing/2014/main" id="{1E4DDB03-75CE-4B5F-9E53-FE710F9F56E2}"/>
              </a:ext>
            </a:extLst>
          </p:cNvPr>
          <p:cNvSpPr txBox="1"/>
          <p:nvPr/>
        </p:nvSpPr>
        <p:spPr>
          <a:xfrm>
            <a:off x="105265" y="4938976"/>
            <a:ext cx="5342667" cy="1754326"/>
          </a:xfrm>
          <a:prstGeom prst="rect">
            <a:avLst/>
          </a:prstGeom>
          <a:noFill/>
        </p:spPr>
        <p:txBody>
          <a:bodyPr wrap="square" lIns="91440" tIns="45720" rIns="91440" bIns="45720" rtlCol="0" anchor="t">
            <a:spAutoFit/>
          </a:bodyPr>
          <a:lstStyle/>
          <a:p>
            <a:r>
              <a:rPr lang="en-GB" dirty="0"/>
              <a:t>Staff responsible:</a:t>
            </a:r>
          </a:p>
          <a:p>
            <a:r>
              <a:rPr lang="en-GB" dirty="0"/>
              <a:t>SENDCo, Kate </a:t>
            </a:r>
            <a:r>
              <a:rPr lang="en-GB" dirty="0" err="1"/>
              <a:t>Maymand</a:t>
            </a:r>
            <a:endParaRPr lang="en-GB" dirty="0" err="1">
              <a:ea typeface="Calibri"/>
              <a:cs typeface="Calibri"/>
            </a:endParaRPr>
          </a:p>
          <a:p>
            <a:r>
              <a:rPr lang="en-GB" dirty="0"/>
              <a:t>Headteacher, Becky Nixon</a:t>
            </a:r>
          </a:p>
          <a:p>
            <a:r>
              <a:rPr lang="en-GB" dirty="0"/>
              <a:t>SEND Governor, Emma Weaver and Nikki Russell</a:t>
            </a:r>
            <a:endParaRPr lang="en-GB" dirty="0">
              <a:cs typeface="Calibri"/>
            </a:endParaRPr>
          </a:p>
          <a:p>
            <a:endParaRPr lang="en-GB" dirty="0"/>
          </a:p>
          <a:p>
            <a:r>
              <a:rPr lang="en-GB" dirty="0"/>
              <a:t>Review date: October 2026</a:t>
            </a:r>
            <a:endParaRPr lang="en-GB" dirty="0">
              <a:cs typeface="Calibri"/>
            </a:endParaRPr>
          </a:p>
        </p:txBody>
      </p:sp>
      <p:pic>
        <p:nvPicPr>
          <p:cNvPr id="2" name="Picture 1" descr="A map of united kingdom&#10;&#10;Description automatically generated">
            <a:extLst>
              <a:ext uri="{FF2B5EF4-FFF2-40B4-BE49-F238E27FC236}">
                <a16:creationId xmlns:a16="http://schemas.microsoft.com/office/drawing/2014/main" id="{63FDC064-9E17-D798-54BF-6222224060F6}"/>
              </a:ext>
            </a:extLst>
          </p:cNvPr>
          <p:cNvPicPr>
            <a:picLocks noChangeAspect="1"/>
          </p:cNvPicPr>
          <p:nvPr/>
        </p:nvPicPr>
        <p:blipFill>
          <a:blip r:embed="rId7"/>
          <a:stretch>
            <a:fillRect/>
          </a:stretch>
        </p:blipFill>
        <p:spPr>
          <a:xfrm>
            <a:off x="5447933" y="168886"/>
            <a:ext cx="1038225" cy="1057275"/>
          </a:xfrm>
          <a:prstGeom prst="rect">
            <a:avLst/>
          </a:prstGeom>
        </p:spPr>
      </p:pic>
    </p:spTree>
    <p:extLst>
      <p:ext uri="{BB962C8B-B14F-4D97-AF65-F5344CB8AC3E}">
        <p14:creationId xmlns:p14="http://schemas.microsoft.com/office/powerpoint/2010/main" val="35969183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E4CD2FD-1C6C-46B4-9E5B-CADA8B4F12DB}"/>
              </a:ext>
            </a:extLst>
          </p:cNvPr>
          <p:cNvSpPr/>
          <p:nvPr/>
        </p:nvSpPr>
        <p:spPr>
          <a:xfrm>
            <a:off x="176462" y="176008"/>
            <a:ext cx="12015537" cy="7017306"/>
          </a:xfrm>
          <a:prstGeom prst="rect">
            <a:avLst/>
          </a:prstGeom>
        </p:spPr>
        <p:txBody>
          <a:bodyPr wrap="square">
            <a:spAutoFit/>
          </a:bodyPr>
          <a:lstStyle/>
          <a:p>
            <a:r>
              <a:rPr lang="en-GB" dirty="0" err="1">
                <a:solidFill>
                  <a:srgbClr val="244491"/>
                </a:solidFill>
                <a:latin typeface="OpenReg"/>
                <a:hlinkClick r:id="rId2"/>
              </a:rPr>
              <a:t>MindEd</a:t>
            </a:r>
            <a:r>
              <a:rPr lang="en-GB" dirty="0">
                <a:solidFill>
                  <a:srgbClr val="244491"/>
                </a:solidFill>
                <a:latin typeface="OpenReg"/>
                <a:hlinkClick r:id="rId2"/>
              </a:rPr>
              <a:t> for Families - https://mindedforfamilies.org.uk</a:t>
            </a:r>
            <a:endParaRPr lang="en-GB" dirty="0">
              <a:solidFill>
                <a:srgbClr val="494848"/>
              </a:solidFill>
              <a:latin typeface="OpenReg"/>
            </a:endParaRPr>
          </a:p>
          <a:p>
            <a:r>
              <a:rPr lang="en-GB" dirty="0" err="1">
                <a:solidFill>
                  <a:srgbClr val="494848"/>
                </a:solidFill>
                <a:latin typeface="OpenReg"/>
              </a:rPr>
              <a:t>MindEd</a:t>
            </a:r>
            <a:r>
              <a:rPr lang="en-GB" dirty="0">
                <a:solidFill>
                  <a:srgbClr val="494848"/>
                </a:solidFill>
                <a:latin typeface="OpenReg"/>
              </a:rPr>
              <a:t> is a free learning resource for the mental health of children, young people and older adults.</a:t>
            </a:r>
          </a:p>
          <a:p>
            <a:endParaRPr lang="en-GB" b="0" i="0" dirty="0">
              <a:solidFill>
                <a:srgbClr val="494848"/>
              </a:solidFill>
              <a:effectLst/>
              <a:latin typeface="OpenReg"/>
            </a:endParaRPr>
          </a:p>
          <a:p>
            <a:r>
              <a:rPr lang="en-GB" dirty="0">
                <a:hlinkClick r:id="rId3"/>
              </a:rPr>
              <a:t>The National Autistic Society</a:t>
            </a:r>
            <a:r>
              <a:rPr lang="en-GB" dirty="0"/>
              <a:t> - </a:t>
            </a:r>
            <a:r>
              <a:rPr lang="en-GB" dirty="0">
                <a:hlinkClick r:id="rId3"/>
              </a:rPr>
              <a:t>http://www.autism.org.uk/</a:t>
            </a:r>
            <a:br>
              <a:rPr lang="en-GB" dirty="0"/>
            </a:br>
            <a:r>
              <a:rPr lang="en-GB" dirty="0"/>
              <a:t> They are the leading UK charity for people with autism (including Asperger syndrome) and their families. They provide information, support and pioneering services, and campaign for a better world for people with autism.</a:t>
            </a:r>
          </a:p>
          <a:p>
            <a:endParaRPr lang="en-GB" dirty="0"/>
          </a:p>
          <a:p>
            <a:r>
              <a:rPr lang="en-GB" dirty="0">
                <a:hlinkClick r:id="rId4"/>
              </a:rPr>
              <a:t>ADHD Foundation - https://www.adhdfoundation.org.uk</a:t>
            </a:r>
            <a:endParaRPr lang="en-GB" dirty="0"/>
          </a:p>
          <a:p>
            <a:r>
              <a:rPr lang="en-GB" dirty="0"/>
              <a:t>The ADHD Foundation works in partnership with individuals, families, doctors, teachers and other agencies to improve emotional well being, educational attainment, behaviour and life chances through better understanding and self-management of ADHD, ASD and related learning difficulties such as dyslexia, dyspraxia, Irlen’s Syndrome, dyscalculia and Tourette’s Syndrome.</a:t>
            </a:r>
          </a:p>
          <a:p>
            <a:endParaRPr lang="en-GB" dirty="0"/>
          </a:p>
          <a:p>
            <a:r>
              <a:rPr lang="en-GB" dirty="0">
                <a:hlinkClick r:id="rId5"/>
              </a:rPr>
              <a:t>Down's Syndrome Association - https://www.downs-syndrome.org.uk</a:t>
            </a:r>
            <a:endParaRPr lang="en-GB" dirty="0"/>
          </a:p>
          <a:p>
            <a:r>
              <a:rPr lang="en-GB" dirty="0"/>
              <a:t>Children and adults with Down’s syndrome are all unique individuals with their own personalities, family backgrounds and preferences that make them who they are. Here you will find answers to questions that we are often asked about Down’s syndrome.</a:t>
            </a:r>
          </a:p>
          <a:p>
            <a:endParaRPr lang="en-GB" dirty="0"/>
          </a:p>
          <a:p>
            <a:r>
              <a:rPr lang="en-GB" dirty="0">
                <a:hlinkClick r:id="rId6"/>
              </a:rPr>
              <a:t>British Dyslexia Association</a:t>
            </a:r>
            <a:r>
              <a:rPr lang="en-GB" dirty="0"/>
              <a:t> -</a:t>
            </a:r>
            <a:r>
              <a:rPr lang="en-GB" dirty="0">
                <a:hlinkClick r:id="rId6"/>
              </a:rPr>
              <a:t>http://www.bdadyslexia.org.uk/</a:t>
            </a:r>
            <a:br>
              <a:rPr lang="en-GB" dirty="0"/>
            </a:br>
            <a:r>
              <a:rPr lang="en-GB" dirty="0"/>
              <a:t>This organisation offers information, help and support for parents, children and adults with dyslexia. </a:t>
            </a:r>
          </a:p>
          <a:p>
            <a:endParaRPr lang="en-GB" dirty="0">
              <a:solidFill>
                <a:srgbClr val="494848"/>
              </a:solidFill>
              <a:latin typeface="OpenReg"/>
            </a:endParaRPr>
          </a:p>
          <a:p>
            <a:r>
              <a:rPr lang="en-GB" dirty="0">
                <a:hlinkClick r:id="rId7"/>
              </a:rPr>
              <a:t>Royal National </a:t>
            </a:r>
            <a:r>
              <a:rPr lang="en-GB" dirty="0" err="1">
                <a:hlinkClick r:id="rId7"/>
              </a:rPr>
              <a:t>Institue</a:t>
            </a:r>
            <a:r>
              <a:rPr lang="en-GB" dirty="0">
                <a:hlinkClick r:id="rId7"/>
              </a:rPr>
              <a:t> of Blind People (RNIB) - http://www.rnib.org.uk/ </a:t>
            </a:r>
            <a:endParaRPr lang="en-GB" dirty="0"/>
          </a:p>
          <a:p>
            <a:r>
              <a:rPr lang="en-GB" dirty="0"/>
              <a:t>The Royal National Institute of Blind People (RNIB), the UK’s leading charity supporting blind and partially sighted people. They offer practical and emotional support to those that need support, so they can continue living life to the full.  </a:t>
            </a:r>
          </a:p>
          <a:p>
            <a:endParaRPr lang="en-GB" dirty="0">
              <a:solidFill>
                <a:srgbClr val="494848"/>
              </a:solidFill>
              <a:latin typeface="OpenReg"/>
            </a:endParaRPr>
          </a:p>
        </p:txBody>
      </p:sp>
    </p:spTree>
    <p:extLst>
      <p:ext uri="{BB962C8B-B14F-4D97-AF65-F5344CB8AC3E}">
        <p14:creationId xmlns:p14="http://schemas.microsoft.com/office/powerpoint/2010/main" val="41968507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8B12F2D-9F7A-47E5-9C73-4F563B7E809A}"/>
              </a:ext>
            </a:extLst>
          </p:cNvPr>
          <p:cNvSpPr/>
          <p:nvPr/>
        </p:nvSpPr>
        <p:spPr>
          <a:xfrm>
            <a:off x="144379" y="197931"/>
            <a:ext cx="11919284" cy="3416320"/>
          </a:xfrm>
          <a:prstGeom prst="rect">
            <a:avLst/>
          </a:prstGeom>
        </p:spPr>
        <p:txBody>
          <a:bodyPr wrap="square">
            <a:spAutoFit/>
          </a:bodyPr>
          <a:lstStyle/>
          <a:p>
            <a:r>
              <a:rPr lang="en-GB" dirty="0">
                <a:solidFill>
                  <a:srgbClr val="244491"/>
                </a:solidFill>
                <a:latin typeface="OpenReg"/>
                <a:hlinkClick r:id="rId2"/>
              </a:rPr>
              <a:t>National Deaf Children's Society - http://www.ndcs.org.uk </a:t>
            </a:r>
            <a:endParaRPr lang="en-GB" dirty="0">
              <a:solidFill>
                <a:srgbClr val="494848"/>
              </a:solidFill>
              <a:latin typeface="OpenReg"/>
            </a:endParaRPr>
          </a:p>
          <a:p>
            <a:r>
              <a:rPr lang="en-GB" dirty="0">
                <a:solidFill>
                  <a:srgbClr val="494848"/>
                </a:solidFill>
                <a:latin typeface="OpenReg"/>
              </a:rPr>
              <a:t>The National Deaf Children's Society is the leading charity dedicated to creating a world without barriers for deaf children and young people.</a:t>
            </a:r>
          </a:p>
          <a:p>
            <a:endParaRPr lang="en-GB" b="0" i="0" dirty="0">
              <a:solidFill>
                <a:srgbClr val="494848"/>
              </a:solidFill>
              <a:effectLst/>
              <a:latin typeface="OpenReg"/>
            </a:endParaRPr>
          </a:p>
          <a:p>
            <a:r>
              <a:rPr lang="en-GB" dirty="0">
                <a:hlinkClick r:id="rId3"/>
              </a:rPr>
              <a:t>CAMHS and Young Minds https://youngminds.org.uk/about-us/who-we-are/ </a:t>
            </a:r>
            <a:endParaRPr lang="en-GB" dirty="0"/>
          </a:p>
          <a:p>
            <a:r>
              <a:rPr lang="en-GB" b="1" dirty="0"/>
              <a:t>Child and Adolescent Mental Health Services</a:t>
            </a:r>
            <a:r>
              <a:rPr lang="en-GB" dirty="0"/>
              <a:t> (</a:t>
            </a:r>
            <a:r>
              <a:rPr lang="en-GB" b="1" dirty="0"/>
              <a:t>CAMHS</a:t>
            </a:r>
            <a:r>
              <a:rPr lang="en-GB" dirty="0"/>
              <a:t>) is the name for </a:t>
            </a:r>
            <a:r>
              <a:rPr lang="en-GB" dirty="0">
                <a:hlinkClick r:id="rId4" tooltip="National Health Service"/>
              </a:rPr>
              <a:t>NHS</a:t>
            </a:r>
            <a:r>
              <a:rPr lang="en-GB" dirty="0"/>
              <a:t>-provided services in the </a:t>
            </a:r>
            <a:r>
              <a:rPr lang="en-GB" dirty="0">
                <a:hlinkClick r:id="rId5" tooltip="United Kingdom"/>
              </a:rPr>
              <a:t>United Kingdom</a:t>
            </a:r>
            <a:r>
              <a:rPr lang="en-GB" dirty="0"/>
              <a:t> for children, generally until school-leaving age, who are having difficulties with their emotional or behavioural well-being.</a:t>
            </a:r>
          </a:p>
          <a:p>
            <a:endParaRPr lang="en-GB" b="0" i="0" dirty="0">
              <a:solidFill>
                <a:srgbClr val="494848"/>
              </a:solidFill>
              <a:effectLst/>
              <a:latin typeface="OpenReg"/>
            </a:endParaRPr>
          </a:p>
          <a:p>
            <a:r>
              <a:rPr lang="en-GB" dirty="0">
                <a:hlinkClick r:id="rId6"/>
              </a:rPr>
              <a:t>Relate - www.relate.org.uk</a:t>
            </a:r>
            <a:endParaRPr lang="en-GB" dirty="0"/>
          </a:p>
          <a:p>
            <a:r>
              <a:rPr lang="en-GB"/>
              <a:t>Relate is the UK's largest provider of relationship support, and every year they help over a million people of all ages, backgrounds and sexual orientations to strengthen their relationships.</a:t>
            </a:r>
          </a:p>
          <a:p>
            <a:endParaRPr lang="en-GB" b="0" i="0" dirty="0">
              <a:solidFill>
                <a:srgbClr val="494848"/>
              </a:solidFill>
              <a:effectLst/>
              <a:latin typeface="OpenReg"/>
            </a:endParaRPr>
          </a:p>
        </p:txBody>
      </p:sp>
    </p:spTree>
    <p:extLst>
      <p:ext uri="{BB962C8B-B14F-4D97-AF65-F5344CB8AC3E}">
        <p14:creationId xmlns:p14="http://schemas.microsoft.com/office/powerpoint/2010/main" val="37154042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enk Valley Academy Trust">
            <a:extLst>
              <a:ext uri="{FF2B5EF4-FFF2-40B4-BE49-F238E27FC236}">
                <a16:creationId xmlns:a16="http://schemas.microsoft.com/office/drawing/2014/main" id="{3B4A77E5-9687-4048-8720-5BF25B00446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2123" y="105757"/>
            <a:ext cx="804792" cy="1383678"/>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31189798-2AD5-4F76-9F4D-0299F301A89E}"/>
              </a:ext>
            </a:extLst>
          </p:cNvPr>
          <p:cNvSpPr/>
          <p:nvPr/>
        </p:nvSpPr>
        <p:spPr>
          <a:xfrm>
            <a:off x="1228626" y="443043"/>
            <a:ext cx="7353899" cy="1096519"/>
          </a:xfrm>
          <a:prstGeom prst="rect">
            <a:avLst/>
          </a:prstGeom>
        </p:spPr>
        <p:txBody>
          <a:bodyPr wrap="square">
            <a:spAutoFit/>
          </a:bodyPr>
          <a:lstStyle/>
          <a:p>
            <a:pPr>
              <a:lnSpc>
                <a:spcPct val="107000"/>
              </a:lnSpc>
              <a:spcAft>
                <a:spcPts val="800"/>
              </a:spcAft>
            </a:pPr>
            <a:r>
              <a:rPr lang="en-GB" sz="2800" dirty="0" err="1">
                <a:effectLst/>
                <a:ea typeface="Calibri" panose="020F0502020204030204" pitchFamily="34" charset="0"/>
                <a:cs typeface="Times New Roman" panose="02020603050405020304" pitchFamily="18" charset="0"/>
              </a:rPr>
              <a:t>Penk</a:t>
            </a:r>
            <a:r>
              <a:rPr lang="en-GB" sz="2800" dirty="0">
                <a:effectLst/>
                <a:ea typeface="Calibri" panose="020F0502020204030204" pitchFamily="34" charset="0"/>
                <a:cs typeface="Times New Roman" panose="02020603050405020304" pitchFamily="18" charset="0"/>
              </a:rPr>
              <a:t> Valley Academy Trust </a:t>
            </a:r>
          </a:p>
          <a:p>
            <a:pPr>
              <a:lnSpc>
                <a:spcPct val="107000"/>
              </a:lnSpc>
              <a:spcAft>
                <a:spcPts val="800"/>
              </a:spcAft>
            </a:pPr>
            <a:r>
              <a:rPr lang="en-GB" sz="2800" dirty="0">
                <a:solidFill>
                  <a:srgbClr val="222120"/>
                </a:solidFill>
                <a:ea typeface="Calibri" panose="020F0502020204030204" pitchFamily="34" charset="0"/>
                <a:cs typeface="Times New Roman" panose="02020603050405020304" pitchFamily="18" charset="0"/>
              </a:rPr>
              <a:t>Collaboration, Challenge, Curiosity and Care</a:t>
            </a:r>
            <a:endParaRPr lang="en-GB" sz="2800" dirty="0">
              <a:effectLst/>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E6D3A4B5-A9A9-44F4-85ED-6F9BBCFD2564}"/>
              </a:ext>
            </a:extLst>
          </p:cNvPr>
          <p:cNvSpPr txBox="1"/>
          <p:nvPr/>
        </p:nvSpPr>
        <p:spPr>
          <a:xfrm>
            <a:off x="2165022" y="2200615"/>
            <a:ext cx="7861955" cy="954107"/>
          </a:xfrm>
          <a:prstGeom prst="rect">
            <a:avLst/>
          </a:prstGeom>
          <a:noFill/>
        </p:spPr>
        <p:txBody>
          <a:bodyPr wrap="square" rtlCol="0">
            <a:spAutoFit/>
          </a:bodyPr>
          <a:lstStyle/>
          <a:p>
            <a:pPr algn="ctr"/>
            <a:r>
              <a:rPr lang="en-GB" sz="2800" b="1" u="sng" dirty="0"/>
              <a:t>Appendix 1</a:t>
            </a:r>
          </a:p>
          <a:p>
            <a:pPr algn="ctr"/>
            <a:r>
              <a:rPr lang="en-GB" sz="2800" b="1" u="sng" dirty="0"/>
              <a:t>Speech and Language Pathway</a:t>
            </a:r>
          </a:p>
        </p:txBody>
      </p:sp>
      <p:sp>
        <p:nvSpPr>
          <p:cNvPr id="7" name="Rectangle 6">
            <a:extLst>
              <a:ext uri="{FF2B5EF4-FFF2-40B4-BE49-F238E27FC236}">
                <a16:creationId xmlns:a16="http://schemas.microsoft.com/office/drawing/2014/main" id="{AF7B2AEC-10CE-4664-811F-F4CC495C315D}"/>
              </a:ext>
            </a:extLst>
          </p:cNvPr>
          <p:cNvSpPr/>
          <p:nvPr/>
        </p:nvSpPr>
        <p:spPr>
          <a:xfrm>
            <a:off x="145526" y="3703278"/>
            <a:ext cx="11645077" cy="2677656"/>
          </a:xfrm>
          <a:prstGeom prst="rect">
            <a:avLst/>
          </a:prstGeom>
        </p:spPr>
        <p:txBody>
          <a:bodyPr wrap="square">
            <a:spAutoFit/>
          </a:bodyPr>
          <a:lstStyle/>
          <a:p>
            <a:r>
              <a:rPr lang="en-GB" sz="2800" dirty="0"/>
              <a:t>Rationale</a:t>
            </a:r>
          </a:p>
          <a:p>
            <a:endParaRPr lang="en-GB" sz="2800" dirty="0"/>
          </a:p>
          <a:p>
            <a:r>
              <a:rPr lang="en-GB" sz="2800" dirty="0"/>
              <a:t>One of the key areas of need within the PVAT schools is speech, language and communication needs (SLCN).</a:t>
            </a:r>
          </a:p>
          <a:p>
            <a:r>
              <a:rPr lang="en-GB" sz="2800" dirty="0"/>
              <a:t>This document outlines the process each school follows in order to identify, support and refer pupils who need additional support.</a:t>
            </a:r>
          </a:p>
        </p:txBody>
      </p:sp>
      <p:pic>
        <p:nvPicPr>
          <p:cNvPr id="8" name="Picture 7">
            <a:extLst>
              <a:ext uri="{FF2B5EF4-FFF2-40B4-BE49-F238E27FC236}">
                <a16:creationId xmlns:a16="http://schemas.microsoft.com/office/drawing/2014/main" id="{F54189AB-2E7E-4D32-BB38-A23B7BDA9C8D}"/>
              </a:ext>
            </a:extLst>
          </p:cNvPr>
          <p:cNvPicPr>
            <a:picLocks noChangeAspect="1"/>
          </p:cNvPicPr>
          <p:nvPr/>
        </p:nvPicPr>
        <p:blipFill>
          <a:blip r:embed="rId3"/>
          <a:stretch>
            <a:fillRect/>
          </a:stretch>
        </p:blipFill>
        <p:spPr>
          <a:xfrm>
            <a:off x="8273522" y="172618"/>
            <a:ext cx="3676355" cy="818684"/>
          </a:xfrm>
          <a:prstGeom prst="rect">
            <a:avLst/>
          </a:prstGeom>
        </p:spPr>
      </p:pic>
    </p:spTree>
    <p:extLst>
      <p:ext uri="{BB962C8B-B14F-4D97-AF65-F5344CB8AC3E}">
        <p14:creationId xmlns:p14="http://schemas.microsoft.com/office/powerpoint/2010/main" val="22743083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9DBBAE-93A6-4E3B-84AD-E9D3FDF60BD9}"/>
              </a:ext>
            </a:extLst>
          </p:cNvPr>
          <p:cNvSpPr>
            <a:spLocks noGrp="1"/>
          </p:cNvSpPr>
          <p:nvPr>
            <p:ph type="title"/>
          </p:nvPr>
        </p:nvSpPr>
        <p:spPr>
          <a:xfrm>
            <a:off x="838200" y="62468"/>
            <a:ext cx="10515600" cy="662397"/>
          </a:xfrm>
        </p:spPr>
        <p:txBody>
          <a:bodyPr>
            <a:normAutofit fontScale="90000"/>
          </a:bodyPr>
          <a:lstStyle/>
          <a:p>
            <a:pPr algn="ctr"/>
            <a:r>
              <a:rPr lang="en-GB" b="1" u="sng" dirty="0"/>
              <a:t>In School System – identify, support, monitor, refer</a:t>
            </a:r>
            <a:br>
              <a:rPr lang="en-GB" b="1" u="sng" dirty="0"/>
            </a:br>
            <a:r>
              <a:rPr lang="en-GB" sz="1600" dirty="0"/>
              <a:t>This cycle begins for each new intake.</a:t>
            </a:r>
            <a:endParaRPr lang="en-GB" dirty="0"/>
          </a:p>
        </p:txBody>
      </p:sp>
      <p:sp>
        <p:nvSpPr>
          <p:cNvPr id="4" name="TextBox 3">
            <a:extLst>
              <a:ext uri="{FF2B5EF4-FFF2-40B4-BE49-F238E27FC236}">
                <a16:creationId xmlns:a16="http://schemas.microsoft.com/office/drawing/2014/main" id="{C4463919-B193-4E23-9B71-C815E624D283}"/>
              </a:ext>
            </a:extLst>
          </p:cNvPr>
          <p:cNvSpPr txBox="1"/>
          <p:nvPr/>
        </p:nvSpPr>
        <p:spPr>
          <a:xfrm>
            <a:off x="248957" y="3400653"/>
            <a:ext cx="3555132" cy="1754326"/>
          </a:xfrm>
          <a:prstGeom prst="rect">
            <a:avLst/>
          </a:prstGeom>
          <a:noFill/>
          <a:ln>
            <a:solidFill>
              <a:schemeClr val="tx1"/>
            </a:solidFill>
          </a:ln>
        </p:spPr>
        <p:txBody>
          <a:bodyPr wrap="square" rtlCol="0">
            <a:spAutoFit/>
          </a:bodyPr>
          <a:lstStyle/>
          <a:p>
            <a:pPr algn="ctr"/>
            <a:r>
              <a:rPr lang="en-GB" dirty="0"/>
              <a:t>Pupils flagged as:</a:t>
            </a:r>
          </a:p>
          <a:p>
            <a:pPr algn="ctr"/>
            <a:r>
              <a:rPr lang="en-GB" dirty="0"/>
              <a:t>Green – Expected EYFS provision continues.</a:t>
            </a:r>
          </a:p>
          <a:p>
            <a:pPr algn="ctr"/>
            <a:r>
              <a:rPr lang="en-GB" dirty="0"/>
              <a:t>Amber or red - placed in intervention.</a:t>
            </a:r>
          </a:p>
          <a:p>
            <a:pPr algn="ctr"/>
            <a:r>
              <a:rPr lang="en-GB" dirty="0"/>
              <a:t>Share with parents.</a:t>
            </a:r>
          </a:p>
        </p:txBody>
      </p:sp>
      <p:sp>
        <p:nvSpPr>
          <p:cNvPr id="5" name="TextBox 4">
            <a:extLst>
              <a:ext uri="{FF2B5EF4-FFF2-40B4-BE49-F238E27FC236}">
                <a16:creationId xmlns:a16="http://schemas.microsoft.com/office/drawing/2014/main" id="{457D404A-E596-457C-AEDC-EB673E7ED7B8}"/>
              </a:ext>
            </a:extLst>
          </p:cNvPr>
          <p:cNvSpPr txBox="1"/>
          <p:nvPr/>
        </p:nvSpPr>
        <p:spPr>
          <a:xfrm>
            <a:off x="2667787" y="5260644"/>
            <a:ext cx="4356530" cy="1477328"/>
          </a:xfrm>
          <a:prstGeom prst="rect">
            <a:avLst/>
          </a:prstGeom>
          <a:noFill/>
          <a:ln>
            <a:solidFill>
              <a:schemeClr val="tx1"/>
            </a:solidFill>
          </a:ln>
        </p:spPr>
        <p:txBody>
          <a:bodyPr wrap="square" rtlCol="0">
            <a:spAutoFit/>
          </a:bodyPr>
          <a:lstStyle/>
          <a:p>
            <a:pPr algn="ctr"/>
            <a:r>
              <a:rPr lang="en-GB" dirty="0"/>
              <a:t>After one term of intervention support, screener completed again.</a:t>
            </a:r>
          </a:p>
          <a:p>
            <a:pPr algn="ctr"/>
            <a:endParaRPr lang="en-GB" dirty="0"/>
          </a:p>
          <a:p>
            <a:pPr algn="ctr"/>
            <a:r>
              <a:rPr lang="en-GB" dirty="0"/>
              <a:t>Green – Expected EYFS provision continues.</a:t>
            </a:r>
          </a:p>
          <a:p>
            <a:pPr algn="ctr"/>
            <a:r>
              <a:rPr lang="en-GB" dirty="0"/>
              <a:t>Amber/Red – continue intervention.</a:t>
            </a:r>
          </a:p>
        </p:txBody>
      </p:sp>
      <p:sp>
        <p:nvSpPr>
          <p:cNvPr id="6" name="TextBox 5">
            <a:extLst>
              <a:ext uri="{FF2B5EF4-FFF2-40B4-BE49-F238E27FC236}">
                <a16:creationId xmlns:a16="http://schemas.microsoft.com/office/drawing/2014/main" id="{7F06F1B9-935E-4BDA-B23D-925F6AA0AD6B}"/>
              </a:ext>
            </a:extLst>
          </p:cNvPr>
          <p:cNvSpPr txBox="1"/>
          <p:nvPr/>
        </p:nvSpPr>
        <p:spPr>
          <a:xfrm>
            <a:off x="8044994" y="5759989"/>
            <a:ext cx="2366913" cy="923330"/>
          </a:xfrm>
          <a:prstGeom prst="rect">
            <a:avLst/>
          </a:prstGeom>
          <a:noFill/>
          <a:ln>
            <a:solidFill>
              <a:schemeClr val="tx1"/>
            </a:solidFill>
          </a:ln>
        </p:spPr>
        <p:txBody>
          <a:bodyPr wrap="square" rtlCol="0">
            <a:spAutoFit/>
          </a:bodyPr>
          <a:lstStyle/>
          <a:p>
            <a:pPr algn="ctr"/>
            <a:r>
              <a:rPr lang="en-GB" dirty="0"/>
              <a:t>Amber /Red pupils begin APDR. Share with parents.</a:t>
            </a:r>
          </a:p>
        </p:txBody>
      </p:sp>
      <p:sp>
        <p:nvSpPr>
          <p:cNvPr id="7" name="TextBox 6">
            <a:extLst>
              <a:ext uri="{FF2B5EF4-FFF2-40B4-BE49-F238E27FC236}">
                <a16:creationId xmlns:a16="http://schemas.microsoft.com/office/drawing/2014/main" id="{99E79309-D689-479A-A431-DD0292BE3FA3}"/>
              </a:ext>
            </a:extLst>
          </p:cNvPr>
          <p:cNvSpPr txBox="1"/>
          <p:nvPr/>
        </p:nvSpPr>
        <p:spPr>
          <a:xfrm>
            <a:off x="4969857" y="942030"/>
            <a:ext cx="2366913" cy="1754326"/>
          </a:xfrm>
          <a:prstGeom prst="rect">
            <a:avLst/>
          </a:prstGeom>
          <a:noFill/>
          <a:ln>
            <a:solidFill>
              <a:schemeClr val="tx1"/>
            </a:solidFill>
          </a:ln>
        </p:spPr>
        <p:txBody>
          <a:bodyPr wrap="square" rtlCol="0">
            <a:spAutoFit/>
          </a:bodyPr>
          <a:lstStyle/>
          <a:p>
            <a:pPr algn="ctr"/>
            <a:r>
              <a:rPr lang="en-GB" dirty="0"/>
              <a:t>Second APDR needed, add to the SEND register. Consider Early Years Forum.</a:t>
            </a:r>
          </a:p>
          <a:p>
            <a:pPr algn="ctr"/>
            <a:r>
              <a:rPr lang="en-GB" dirty="0"/>
              <a:t>Follow SEND Register pathway.</a:t>
            </a:r>
          </a:p>
        </p:txBody>
      </p:sp>
      <p:sp>
        <p:nvSpPr>
          <p:cNvPr id="8" name="TextBox 7">
            <a:extLst>
              <a:ext uri="{FF2B5EF4-FFF2-40B4-BE49-F238E27FC236}">
                <a16:creationId xmlns:a16="http://schemas.microsoft.com/office/drawing/2014/main" id="{399EC0E5-882D-4353-A63B-32714DD51E0D}"/>
              </a:ext>
            </a:extLst>
          </p:cNvPr>
          <p:cNvSpPr txBox="1"/>
          <p:nvPr/>
        </p:nvSpPr>
        <p:spPr>
          <a:xfrm>
            <a:off x="9536293" y="4034632"/>
            <a:ext cx="2366913" cy="1200329"/>
          </a:xfrm>
          <a:prstGeom prst="rect">
            <a:avLst/>
          </a:prstGeom>
          <a:noFill/>
          <a:ln>
            <a:solidFill>
              <a:schemeClr val="tx1"/>
            </a:solidFill>
          </a:ln>
        </p:spPr>
        <p:txBody>
          <a:bodyPr wrap="square" rtlCol="0">
            <a:spAutoFit/>
          </a:bodyPr>
          <a:lstStyle/>
          <a:p>
            <a:pPr algn="ctr"/>
            <a:r>
              <a:rPr lang="en-GB" dirty="0"/>
              <a:t>Consider SALT referral.</a:t>
            </a:r>
          </a:p>
          <a:p>
            <a:pPr algn="ctr"/>
            <a:r>
              <a:rPr lang="en-GB" dirty="0"/>
              <a:t>Use Stoke Speaks Out pathway to assess and complete referral form.</a:t>
            </a:r>
          </a:p>
        </p:txBody>
      </p:sp>
      <p:sp>
        <p:nvSpPr>
          <p:cNvPr id="9" name="TextBox 8">
            <a:extLst>
              <a:ext uri="{FF2B5EF4-FFF2-40B4-BE49-F238E27FC236}">
                <a16:creationId xmlns:a16="http://schemas.microsoft.com/office/drawing/2014/main" id="{9FC5891B-6CB6-4FAF-A90B-C4A4971CC57C}"/>
              </a:ext>
            </a:extLst>
          </p:cNvPr>
          <p:cNvSpPr txBox="1"/>
          <p:nvPr/>
        </p:nvSpPr>
        <p:spPr>
          <a:xfrm>
            <a:off x="4988255" y="3509604"/>
            <a:ext cx="3474659" cy="1200329"/>
          </a:xfrm>
          <a:prstGeom prst="rect">
            <a:avLst/>
          </a:prstGeom>
          <a:noFill/>
          <a:ln>
            <a:solidFill>
              <a:schemeClr val="tx1"/>
            </a:solidFill>
          </a:ln>
        </p:spPr>
        <p:txBody>
          <a:bodyPr wrap="square" rtlCol="0">
            <a:spAutoFit/>
          </a:bodyPr>
          <a:lstStyle/>
          <a:p>
            <a:pPr algn="ctr"/>
            <a:r>
              <a:rPr lang="en-GB" dirty="0"/>
              <a:t>End of Early Years – use Stoke Speaks Out Prime Areas Development Tool, screenshot into APDR ready for Year 1.</a:t>
            </a:r>
          </a:p>
        </p:txBody>
      </p:sp>
      <p:sp>
        <p:nvSpPr>
          <p:cNvPr id="11" name="Arrow: Down 10">
            <a:extLst>
              <a:ext uri="{FF2B5EF4-FFF2-40B4-BE49-F238E27FC236}">
                <a16:creationId xmlns:a16="http://schemas.microsoft.com/office/drawing/2014/main" id="{101DD710-F8FE-4495-BBD2-DD0CBE634F09}"/>
              </a:ext>
            </a:extLst>
          </p:cNvPr>
          <p:cNvSpPr/>
          <p:nvPr/>
        </p:nvSpPr>
        <p:spPr>
          <a:xfrm>
            <a:off x="1687158" y="2149024"/>
            <a:ext cx="339365" cy="1299312"/>
          </a:xfrm>
          <a:prstGeom prst="down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Arrow: Down 11">
            <a:extLst>
              <a:ext uri="{FF2B5EF4-FFF2-40B4-BE49-F238E27FC236}">
                <a16:creationId xmlns:a16="http://schemas.microsoft.com/office/drawing/2014/main" id="{13666573-AC15-4545-9F40-6857A0375E43}"/>
              </a:ext>
            </a:extLst>
          </p:cNvPr>
          <p:cNvSpPr/>
          <p:nvPr/>
        </p:nvSpPr>
        <p:spPr>
          <a:xfrm rot="16200000">
            <a:off x="7462669" y="5698496"/>
            <a:ext cx="262592" cy="1139296"/>
          </a:xfrm>
          <a:prstGeom prst="down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Arrow: Bent-Up 13">
            <a:extLst>
              <a:ext uri="{FF2B5EF4-FFF2-40B4-BE49-F238E27FC236}">
                <a16:creationId xmlns:a16="http://schemas.microsoft.com/office/drawing/2014/main" id="{8D3FBBC5-019F-4C45-9904-62C3046D5203}"/>
              </a:ext>
            </a:extLst>
          </p:cNvPr>
          <p:cNvSpPr/>
          <p:nvPr/>
        </p:nvSpPr>
        <p:spPr>
          <a:xfrm>
            <a:off x="10275217" y="5165888"/>
            <a:ext cx="678730" cy="1404593"/>
          </a:xfrm>
          <a:prstGeom prst="bentUp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Arrow: Bent-Up 14">
            <a:extLst>
              <a:ext uri="{FF2B5EF4-FFF2-40B4-BE49-F238E27FC236}">
                <a16:creationId xmlns:a16="http://schemas.microsoft.com/office/drawing/2014/main" id="{50CE964D-4891-4A9A-A2C4-D47BDAD4341A}"/>
              </a:ext>
            </a:extLst>
          </p:cNvPr>
          <p:cNvSpPr/>
          <p:nvPr/>
        </p:nvSpPr>
        <p:spPr>
          <a:xfrm rot="5400000">
            <a:off x="1804994" y="5514652"/>
            <a:ext cx="1404592" cy="490674"/>
          </a:xfrm>
          <a:prstGeom prst="bentUp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Box 22">
            <a:extLst>
              <a:ext uri="{FF2B5EF4-FFF2-40B4-BE49-F238E27FC236}">
                <a16:creationId xmlns:a16="http://schemas.microsoft.com/office/drawing/2014/main" id="{601DE960-E76C-4C7E-B2D2-C606939C13B5}"/>
              </a:ext>
            </a:extLst>
          </p:cNvPr>
          <p:cNvSpPr txBox="1"/>
          <p:nvPr/>
        </p:nvSpPr>
        <p:spPr>
          <a:xfrm>
            <a:off x="173951" y="942030"/>
            <a:ext cx="3555133" cy="1200329"/>
          </a:xfrm>
          <a:prstGeom prst="rect">
            <a:avLst/>
          </a:prstGeom>
          <a:noFill/>
          <a:ln>
            <a:solidFill>
              <a:schemeClr val="tx1"/>
            </a:solidFill>
          </a:ln>
        </p:spPr>
        <p:txBody>
          <a:bodyPr wrap="square" rtlCol="0">
            <a:spAutoFit/>
          </a:bodyPr>
          <a:lstStyle/>
          <a:p>
            <a:pPr algn="ctr"/>
            <a:r>
              <a:rPr lang="en-GB" dirty="0"/>
              <a:t>First half term all pupils in Nursery are screened for SLCN levels.</a:t>
            </a:r>
          </a:p>
          <a:p>
            <a:pPr algn="ctr"/>
            <a:r>
              <a:rPr lang="en-GB" dirty="0"/>
              <a:t>Pupils new to the school in Reception are also screened.</a:t>
            </a:r>
          </a:p>
        </p:txBody>
      </p:sp>
      <p:sp>
        <p:nvSpPr>
          <p:cNvPr id="25" name="Arrow: Down 24">
            <a:extLst>
              <a:ext uri="{FF2B5EF4-FFF2-40B4-BE49-F238E27FC236}">
                <a16:creationId xmlns:a16="http://schemas.microsoft.com/office/drawing/2014/main" id="{BA9025D5-CB2C-4D15-8D4D-9910F3C9772D}"/>
              </a:ext>
            </a:extLst>
          </p:cNvPr>
          <p:cNvSpPr/>
          <p:nvPr/>
        </p:nvSpPr>
        <p:spPr>
          <a:xfrm>
            <a:off x="5250480" y="2504174"/>
            <a:ext cx="339365" cy="1050055"/>
          </a:xfrm>
          <a:prstGeom prst="down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Box 17">
            <a:extLst>
              <a:ext uri="{FF2B5EF4-FFF2-40B4-BE49-F238E27FC236}">
                <a16:creationId xmlns:a16="http://schemas.microsoft.com/office/drawing/2014/main" id="{E0F8DC3D-9538-469C-A588-3B97E7D37BB5}"/>
              </a:ext>
            </a:extLst>
          </p:cNvPr>
          <p:cNvSpPr txBox="1"/>
          <p:nvPr/>
        </p:nvSpPr>
        <p:spPr>
          <a:xfrm>
            <a:off x="8687799" y="1350012"/>
            <a:ext cx="3325663" cy="2308324"/>
          </a:xfrm>
          <a:prstGeom prst="rect">
            <a:avLst/>
          </a:prstGeom>
          <a:noFill/>
          <a:ln>
            <a:solidFill>
              <a:schemeClr val="tx1"/>
            </a:solidFill>
          </a:ln>
        </p:spPr>
        <p:txBody>
          <a:bodyPr wrap="square" rtlCol="0">
            <a:spAutoFit/>
          </a:bodyPr>
          <a:lstStyle/>
          <a:p>
            <a:pPr algn="ctr"/>
            <a:r>
              <a:rPr lang="en-GB" dirty="0"/>
              <a:t>After second term of intervention support, screener completed again.</a:t>
            </a:r>
          </a:p>
          <a:p>
            <a:pPr algn="ctr"/>
            <a:endParaRPr lang="en-GB" dirty="0"/>
          </a:p>
          <a:p>
            <a:pPr algn="ctr"/>
            <a:r>
              <a:rPr lang="en-GB" dirty="0"/>
              <a:t>Green – Expected EYFS provision continues.</a:t>
            </a:r>
          </a:p>
          <a:p>
            <a:pPr algn="ctr"/>
            <a:r>
              <a:rPr lang="en-GB" dirty="0"/>
              <a:t>Amber/Red – continue intervention.</a:t>
            </a:r>
          </a:p>
        </p:txBody>
      </p:sp>
      <p:sp>
        <p:nvSpPr>
          <p:cNvPr id="19" name="Arrow: Down 18">
            <a:extLst>
              <a:ext uri="{FF2B5EF4-FFF2-40B4-BE49-F238E27FC236}">
                <a16:creationId xmlns:a16="http://schemas.microsoft.com/office/drawing/2014/main" id="{E6289D07-7F94-430E-A4EE-77515986BADA}"/>
              </a:ext>
            </a:extLst>
          </p:cNvPr>
          <p:cNvSpPr/>
          <p:nvPr/>
        </p:nvSpPr>
        <p:spPr>
          <a:xfrm rot="10800000">
            <a:off x="10199801" y="3554228"/>
            <a:ext cx="212105" cy="496673"/>
          </a:xfrm>
          <a:prstGeom prst="down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Arrow: Bent-Up 23">
            <a:extLst>
              <a:ext uri="{FF2B5EF4-FFF2-40B4-BE49-F238E27FC236}">
                <a16:creationId xmlns:a16="http://schemas.microsoft.com/office/drawing/2014/main" id="{61454F1D-8B4F-49C6-8DC0-8432E6E9CE15}"/>
              </a:ext>
            </a:extLst>
          </p:cNvPr>
          <p:cNvSpPr/>
          <p:nvPr/>
        </p:nvSpPr>
        <p:spPr>
          <a:xfrm rot="16200000">
            <a:off x="8549023" y="-287872"/>
            <a:ext cx="480874" cy="2971511"/>
          </a:xfrm>
          <a:prstGeom prst="bentUp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901929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64EABA4-6774-48A5-82C8-CDCCBD70A132}"/>
              </a:ext>
            </a:extLst>
          </p:cNvPr>
          <p:cNvSpPr/>
          <p:nvPr/>
        </p:nvSpPr>
        <p:spPr>
          <a:xfrm>
            <a:off x="242033" y="646331"/>
            <a:ext cx="7918741" cy="2585323"/>
          </a:xfrm>
          <a:prstGeom prst="rect">
            <a:avLst/>
          </a:prstGeom>
        </p:spPr>
        <p:txBody>
          <a:bodyPr wrap="square">
            <a:spAutoFit/>
          </a:bodyPr>
          <a:lstStyle/>
          <a:p>
            <a:r>
              <a:rPr lang="en-GB" dirty="0"/>
              <a:t>Stoke Speaks Out</a:t>
            </a:r>
          </a:p>
          <a:p>
            <a:r>
              <a:rPr lang="en-GB" dirty="0"/>
              <a:t>Small group interventions</a:t>
            </a:r>
          </a:p>
          <a:p>
            <a:r>
              <a:rPr lang="en-GB" dirty="0"/>
              <a:t>1:1 interventions</a:t>
            </a:r>
          </a:p>
          <a:p>
            <a:r>
              <a:rPr lang="en-GB" dirty="0"/>
              <a:t>Speech and Language Therapist targets</a:t>
            </a:r>
          </a:p>
          <a:p>
            <a:r>
              <a:rPr lang="en-GB" dirty="0"/>
              <a:t>Blank levels</a:t>
            </a:r>
          </a:p>
          <a:p>
            <a:r>
              <a:rPr lang="en-GB" dirty="0"/>
              <a:t>Communication cards</a:t>
            </a:r>
          </a:p>
          <a:p>
            <a:r>
              <a:rPr lang="en-GB" dirty="0"/>
              <a:t>Makaton/Signing</a:t>
            </a:r>
          </a:p>
          <a:p>
            <a:r>
              <a:rPr lang="en-GB" u="sng" dirty="0">
                <a:hlinkClick r:id="rId2"/>
              </a:rPr>
              <a:t>https://www.theberkeleycheshire.co.uk/communication-language-wellcomm/</a:t>
            </a:r>
            <a:endParaRPr lang="en-GB" dirty="0"/>
          </a:p>
          <a:p>
            <a:endParaRPr lang="en-GB" dirty="0"/>
          </a:p>
        </p:txBody>
      </p:sp>
      <p:sp>
        <p:nvSpPr>
          <p:cNvPr id="6" name="Rectangle 5">
            <a:extLst>
              <a:ext uri="{FF2B5EF4-FFF2-40B4-BE49-F238E27FC236}">
                <a16:creationId xmlns:a16="http://schemas.microsoft.com/office/drawing/2014/main" id="{1BDC2EBD-C5E3-4D63-B6DA-CAEE8083A56D}"/>
              </a:ext>
            </a:extLst>
          </p:cNvPr>
          <p:cNvSpPr/>
          <p:nvPr/>
        </p:nvSpPr>
        <p:spPr>
          <a:xfrm>
            <a:off x="0" y="0"/>
            <a:ext cx="11535266" cy="646331"/>
          </a:xfrm>
          <a:prstGeom prst="rect">
            <a:avLst/>
          </a:prstGeom>
        </p:spPr>
        <p:txBody>
          <a:bodyPr wrap="square" lIns="91440" tIns="45720" rIns="91440" bIns="45720" anchor="t">
            <a:spAutoFit/>
          </a:bodyPr>
          <a:lstStyle/>
          <a:p>
            <a:r>
              <a:rPr lang="en-GB" dirty="0"/>
              <a:t>The list below is an </a:t>
            </a:r>
            <a:r>
              <a:rPr lang="en-GB" u="sng" dirty="0"/>
              <a:t>example</a:t>
            </a:r>
            <a:r>
              <a:rPr lang="en-GB" dirty="0"/>
              <a:t> of the various targeted and specialist provisions which may be available to our learners as part of the graduated approach for SLCN: </a:t>
            </a:r>
          </a:p>
        </p:txBody>
      </p:sp>
      <p:sp>
        <p:nvSpPr>
          <p:cNvPr id="5" name="Rectangle 4">
            <a:extLst>
              <a:ext uri="{FF2B5EF4-FFF2-40B4-BE49-F238E27FC236}">
                <a16:creationId xmlns:a16="http://schemas.microsoft.com/office/drawing/2014/main" id="{DBC2E957-4070-4C64-AE3F-FFB0FB610C75}"/>
              </a:ext>
            </a:extLst>
          </p:cNvPr>
          <p:cNvSpPr/>
          <p:nvPr/>
        </p:nvSpPr>
        <p:spPr>
          <a:xfrm>
            <a:off x="0" y="3573678"/>
            <a:ext cx="8160774" cy="1477328"/>
          </a:xfrm>
          <a:prstGeom prst="rect">
            <a:avLst/>
          </a:prstGeom>
        </p:spPr>
        <p:txBody>
          <a:bodyPr wrap="square">
            <a:spAutoFit/>
          </a:bodyPr>
          <a:lstStyle/>
          <a:p>
            <a:r>
              <a:rPr lang="en-GB" dirty="0"/>
              <a:t>Where can parents/carers go for further support?</a:t>
            </a:r>
          </a:p>
          <a:p>
            <a:endParaRPr lang="en-GB" b="1" dirty="0"/>
          </a:p>
          <a:p>
            <a:r>
              <a:rPr lang="en-GB" dirty="0"/>
              <a:t>The class teacher can offer advice and support.</a:t>
            </a:r>
          </a:p>
          <a:p>
            <a:r>
              <a:rPr lang="en-GB" dirty="0"/>
              <a:t>The phase leader can offer further support.</a:t>
            </a:r>
          </a:p>
          <a:p>
            <a:r>
              <a:rPr lang="en-GB" dirty="0"/>
              <a:t>The SENDCO or headteacher can be contacted via the class teacher or school office.</a:t>
            </a:r>
          </a:p>
        </p:txBody>
      </p:sp>
      <p:sp>
        <p:nvSpPr>
          <p:cNvPr id="7" name="TextBox 6">
            <a:extLst>
              <a:ext uri="{FF2B5EF4-FFF2-40B4-BE49-F238E27FC236}">
                <a16:creationId xmlns:a16="http://schemas.microsoft.com/office/drawing/2014/main" id="{17BB65EF-F34D-4363-9BBF-5095A9416337}"/>
              </a:ext>
            </a:extLst>
          </p:cNvPr>
          <p:cNvSpPr txBox="1"/>
          <p:nvPr/>
        </p:nvSpPr>
        <p:spPr>
          <a:xfrm>
            <a:off x="10225548" y="5526270"/>
            <a:ext cx="1810550" cy="1200329"/>
          </a:xfrm>
          <a:prstGeom prst="rect">
            <a:avLst/>
          </a:prstGeom>
          <a:noFill/>
          <a:ln>
            <a:solidFill>
              <a:schemeClr val="tx1"/>
            </a:solidFill>
          </a:ln>
        </p:spPr>
        <p:txBody>
          <a:bodyPr wrap="square" rtlCol="0">
            <a:spAutoFit/>
          </a:bodyPr>
          <a:lstStyle/>
          <a:p>
            <a:r>
              <a:rPr lang="en-GB" dirty="0"/>
              <a:t>Staff responsible:</a:t>
            </a:r>
          </a:p>
          <a:p>
            <a:r>
              <a:rPr lang="en-GB" dirty="0"/>
              <a:t>Early Years Staff</a:t>
            </a:r>
          </a:p>
          <a:p>
            <a:r>
              <a:rPr lang="en-GB" dirty="0" err="1"/>
              <a:t>SENDCo</a:t>
            </a:r>
            <a:endParaRPr lang="en-GB" dirty="0"/>
          </a:p>
          <a:p>
            <a:r>
              <a:rPr lang="en-GB" dirty="0"/>
              <a:t>Headteachers</a:t>
            </a:r>
          </a:p>
        </p:txBody>
      </p:sp>
      <p:sp>
        <p:nvSpPr>
          <p:cNvPr id="8" name="Rectangle 7">
            <a:extLst>
              <a:ext uri="{FF2B5EF4-FFF2-40B4-BE49-F238E27FC236}">
                <a16:creationId xmlns:a16="http://schemas.microsoft.com/office/drawing/2014/main" id="{AB5E02B3-9134-4F6F-8516-891FE6DD17ED}"/>
              </a:ext>
            </a:extLst>
          </p:cNvPr>
          <p:cNvSpPr/>
          <p:nvPr/>
        </p:nvSpPr>
        <p:spPr>
          <a:xfrm>
            <a:off x="77244" y="4970088"/>
            <a:ext cx="6126911" cy="1938992"/>
          </a:xfrm>
          <a:prstGeom prst="rect">
            <a:avLst/>
          </a:prstGeom>
        </p:spPr>
        <p:txBody>
          <a:bodyPr wrap="square">
            <a:spAutoFit/>
          </a:bodyPr>
          <a:lstStyle/>
          <a:p>
            <a:r>
              <a:rPr lang="en-GB" sz="2000" dirty="0">
                <a:hlinkClick r:id="rId3"/>
              </a:rPr>
              <a:t>https://www.stokespeaks.org/</a:t>
            </a:r>
            <a:endParaRPr lang="en-GB" sz="2000" dirty="0"/>
          </a:p>
          <a:p>
            <a:r>
              <a:rPr lang="en-GB" sz="2000" dirty="0">
                <a:hlinkClick r:id="rId4"/>
              </a:rPr>
              <a:t>https://www.mpft.nhs.uk/services/speech-language-therapy-services-children</a:t>
            </a:r>
            <a:r>
              <a:rPr lang="en-GB" sz="2000" dirty="0"/>
              <a:t> </a:t>
            </a:r>
          </a:p>
          <a:p>
            <a:r>
              <a:rPr lang="en-GB" sz="2000" dirty="0">
                <a:hlinkClick r:id="rId5"/>
              </a:rPr>
              <a:t>https://www.staffordshireconnects.info/kb5/staffordshire/directory/advice.page?id=kA3GYOhiDdE</a:t>
            </a:r>
            <a:endParaRPr lang="en-GB" sz="2000" dirty="0"/>
          </a:p>
          <a:p>
            <a:r>
              <a:rPr lang="en-GB" sz="2000" dirty="0"/>
              <a:t> </a:t>
            </a:r>
          </a:p>
        </p:txBody>
      </p:sp>
    </p:spTree>
    <p:extLst>
      <p:ext uri="{BB962C8B-B14F-4D97-AF65-F5344CB8AC3E}">
        <p14:creationId xmlns:p14="http://schemas.microsoft.com/office/powerpoint/2010/main" val="289588967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dc4f1906-b8f8-465c-b4fc-cf4d4e286e14" xsi:nil="true"/>
    <lcf76f155ced4ddcb4097134ff3c332f xmlns="ad00cb86-7da5-4056-ac21-6cdd7d2dd221">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0950691B2E0F0D4E8DCBD0798003F20F" ma:contentTypeVersion="14" ma:contentTypeDescription="Create a new document." ma:contentTypeScope="" ma:versionID="14cafd08095086010b8d2405fcc79d8b">
  <xsd:schema xmlns:xsd="http://www.w3.org/2001/XMLSchema" xmlns:xs="http://www.w3.org/2001/XMLSchema" xmlns:p="http://schemas.microsoft.com/office/2006/metadata/properties" xmlns:ns2="ad00cb86-7da5-4056-ac21-6cdd7d2dd221" xmlns:ns3="dc4f1906-b8f8-465c-b4fc-cf4d4e286e14" targetNamespace="http://schemas.microsoft.com/office/2006/metadata/properties" ma:root="true" ma:fieldsID="966e0ff85f5e6874a224b80a2be7d9f6" ns2:_="" ns3:_="">
    <xsd:import namespace="ad00cb86-7da5-4056-ac21-6cdd7d2dd221"/>
    <xsd:import namespace="dc4f1906-b8f8-465c-b4fc-cf4d4e286e1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d00cb86-7da5-4056-ac21-6cdd7d2dd22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0b6fe75d-6a8c-49a7-95c9-fa25450df2e7"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element name="MediaServiceDateTaken" ma:index="21" nillable="true" ma:displayName="MediaServiceDateTaken" ma:hidden="true" ma:indexed="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c4f1906-b8f8-465c-b4fc-cf4d4e286e14"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5491dcec-5f9e-453c-92b0-616c88e1ef70}" ma:internalName="TaxCatchAll" ma:showField="CatchAllData" ma:web="dc4f1906-b8f8-465c-b4fc-cf4d4e286e1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AE5C9F7-7786-4488-AE9F-EAA0B663EB60}">
  <ds:schemaRefs>
    <ds:schemaRef ds:uri="http://purl.org/dc/elements/1.1/"/>
    <ds:schemaRef ds:uri="http://purl.org/dc/dcmitype/"/>
    <ds:schemaRef ds:uri="http://purl.org/dc/terms/"/>
    <ds:schemaRef ds:uri="http://schemas.microsoft.com/office/2006/metadata/properties"/>
    <ds:schemaRef ds:uri="http://schemas.microsoft.com/office/2006/documentManagement/types"/>
    <ds:schemaRef ds:uri="http://schemas.openxmlformats.org/package/2006/metadata/core-properties"/>
    <ds:schemaRef ds:uri="http://schemas.microsoft.com/office/infopath/2007/PartnerControls"/>
    <ds:schemaRef ds:uri="dc4f1906-b8f8-465c-b4fc-cf4d4e286e14"/>
    <ds:schemaRef ds:uri="ad00cb86-7da5-4056-ac21-6cdd7d2dd221"/>
    <ds:schemaRef ds:uri="http://www.w3.org/XML/1998/namespace"/>
  </ds:schemaRefs>
</ds:datastoreItem>
</file>

<file path=customXml/itemProps2.xml><?xml version="1.0" encoding="utf-8"?>
<ds:datastoreItem xmlns:ds="http://schemas.openxmlformats.org/officeDocument/2006/customXml" ds:itemID="{3BFD7CA7-C85A-4418-9ABA-7F20D23F4D37}">
  <ds:schemaRefs>
    <ds:schemaRef ds:uri="http://schemas.microsoft.com/sharepoint/v3/contenttype/forms"/>
  </ds:schemaRefs>
</ds:datastoreItem>
</file>

<file path=customXml/itemProps3.xml><?xml version="1.0" encoding="utf-8"?>
<ds:datastoreItem xmlns:ds="http://schemas.openxmlformats.org/officeDocument/2006/customXml" ds:itemID="{D267A3A1-9E26-4B64-B008-C0EF1D56DE1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d00cb86-7da5-4056-ac21-6cdd7d2dd221"/>
    <ds:schemaRef ds:uri="dc4f1906-b8f8-465c-b4fc-cf4d4e286e1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372</TotalTime>
  <Words>3826</Words>
  <Application>Microsoft Office PowerPoint</Application>
  <PresentationFormat>Widescreen</PresentationFormat>
  <Paragraphs>290</Paragraphs>
  <Slides>19</Slides>
  <Notes>0</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Office Theme</vt:lpstr>
      <vt:lpstr>PowerPoint Presentation</vt:lpstr>
      <vt:lpstr>PowerPoint Presentation</vt:lpstr>
      <vt:lpstr>PowerPoint Presentation</vt:lpstr>
      <vt:lpstr>In School Referral and Monitoring System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In School System – identify, support, monitor, refer This cycle begins for each new intake.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Mrs Williams</dc:creator>
  <cp:lastModifiedBy>Mrs Williams</cp:lastModifiedBy>
  <cp:revision>206</cp:revision>
  <dcterms:created xsi:type="dcterms:W3CDTF">2023-01-13T09:22:16Z</dcterms:created>
  <dcterms:modified xsi:type="dcterms:W3CDTF">2026-04-17T14:15:08Z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0x0101000950691B2E0F0D4E8DCBD0798003F20F</vt:lpwstr>
  </property>
  <property fmtid="{D5CDD505-2E9C-101B-9397-08002B2CF9AE}" pid="3" name="MediaServiceImageTags">
    <vt:lpwstr/>
  </property>
</Properties>
</file>