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F9BDC8-5B06-EBD3-8989-1D28A92DDC5D}" v="54" dt="2026-04-17T14:15:04.7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5DF9BDC8-5B06-EBD3-8989-1D28A92DDC5D}"/>
    <pc:docChg chg="modSld">
      <pc:chgData name="" userId="" providerId="" clId="Web-{5DF9BDC8-5B06-EBD3-8989-1D28A92DDC5D}" dt="2026-04-17T14:14:41.858" v="15" actId="20577"/>
      <pc:docMkLst>
        <pc:docMk/>
      </pc:docMkLst>
      <pc:sldChg chg="modSp">
        <pc:chgData name="" userId="" providerId="" clId="Web-{5DF9BDC8-5B06-EBD3-8989-1D28A92DDC5D}" dt="2026-04-17T14:14:41.858" v="15" actId="20577"/>
        <pc:sldMkLst>
          <pc:docMk/>
          <pc:sldMk cId="833954547" sldId="257"/>
        </pc:sldMkLst>
        <pc:spChg chg="mod">
          <ac:chgData name="" userId="" providerId="" clId="Web-{5DF9BDC8-5B06-EBD3-8989-1D28A92DDC5D}" dt="2026-04-17T14:14:41.858" v="15" actId="20577"/>
          <ac:spMkLst>
            <pc:docMk/>
            <pc:sldMk cId="833954547" sldId="257"/>
            <ac:spMk id="3" creationId="{1B48DC44-2D45-40DF-8AA7-3D2CE7F27071}"/>
          </ac:spMkLst>
        </pc:spChg>
      </pc:sldChg>
    </pc:docChg>
  </pc:docChgLst>
  <pc:docChgLst>
    <pc:chgData name="Mrs Williams" userId="S::j-williams@penkvalley.co.uk::b5c28c27-099e-4d39-b620-26188781585c" providerId="AD" clId="Web-{5DF9BDC8-5B06-EBD3-8989-1D28A92DDC5D}"/>
    <pc:docChg chg="modSld">
      <pc:chgData name="Mrs Williams" userId="S::j-williams@penkvalley.co.uk::b5c28c27-099e-4d39-b620-26188781585c" providerId="AD" clId="Web-{5DF9BDC8-5B06-EBD3-8989-1D28A92DDC5D}" dt="2026-04-17T14:15:04.750" v="8" actId="20577"/>
      <pc:docMkLst>
        <pc:docMk/>
      </pc:docMkLst>
      <pc:sldChg chg="modSp">
        <pc:chgData name="Mrs Williams" userId="S::j-williams@penkvalley.co.uk::b5c28c27-099e-4d39-b620-26188781585c" providerId="AD" clId="Web-{5DF9BDC8-5B06-EBD3-8989-1D28A92DDC5D}" dt="2026-04-17T14:14:42.905" v="1" actId="20577"/>
        <pc:sldMkLst>
          <pc:docMk/>
          <pc:sldMk cId="833954547" sldId="257"/>
        </pc:sldMkLst>
        <pc:spChg chg="mod">
          <ac:chgData name="Mrs Williams" userId="S::j-williams@penkvalley.co.uk::b5c28c27-099e-4d39-b620-26188781585c" providerId="AD" clId="Web-{5DF9BDC8-5B06-EBD3-8989-1D28A92DDC5D}" dt="2026-04-17T14:14:42.905" v="1" actId="20577"/>
          <ac:spMkLst>
            <pc:docMk/>
            <pc:sldMk cId="833954547" sldId="257"/>
            <ac:spMk id="3" creationId="{1B48DC44-2D45-40DF-8AA7-3D2CE7F27071}"/>
          </ac:spMkLst>
        </pc:spChg>
      </pc:sldChg>
      <pc:sldChg chg="modSp">
        <pc:chgData name="Mrs Williams" userId="S::j-williams@penkvalley.co.uk::b5c28c27-099e-4d39-b620-26188781585c" providerId="AD" clId="Web-{5DF9BDC8-5B06-EBD3-8989-1D28A92DDC5D}" dt="2026-04-17T14:15:04.750" v="8" actId="20577"/>
        <pc:sldMkLst>
          <pc:docMk/>
          <pc:sldMk cId="3596918388" sldId="263"/>
        </pc:sldMkLst>
        <pc:spChg chg="mod">
          <ac:chgData name="Mrs Williams" userId="S::j-williams@penkvalley.co.uk::b5c28c27-099e-4d39-b620-26188781585c" providerId="AD" clId="Web-{5DF9BDC8-5B06-EBD3-8989-1D28A92DDC5D}" dt="2026-04-17T14:15:04.750" v="8" actId="20577"/>
          <ac:spMkLst>
            <pc:docMk/>
            <pc:sldMk cId="3596918388" sldId="263"/>
            <ac:spMk id="5" creationId="{1E4DDB03-75CE-4B5F-9E53-FE710F9F56E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19/10/2026</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taffordshireconnects.info/kb5/staffordshire/directory/localoffer.page?localofferchannel=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behaviour.semh.co.uk/" TargetMode="External"/><Relationship Id="rId7" Type="http://schemas.openxmlformats.org/officeDocument/2006/relationships/image" Target="../media/image11.png"/><Relationship Id="rId2" Type="http://schemas.openxmlformats.org/officeDocument/2006/relationships/hyperlink" Target="https://progress-checker.speechandlanguage.org.uk/type" TargetMode="External"/><Relationship Id="rId1" Type="http://schemas.openxmlformats.org/officeDocument/2006/relationships/slideLayout" Target="../slideLayouts/slideLayout2.xml"/><Relationship Id="rId6" Type="http://schemas.openxmlformats.org/officeDocument/2006/relationships/hyperlink" Target="https://staffsstokeics.org.uk/children-and-young-people-with-sensory-processing-needs/" TargetMode="External"/><Relationship Id="rId5" Type="http://schemas.openxmlformats.org/officeDocument/2006/relationships/hyperlink" Target="https://progress-checker.speechandlanguage.org.uk/" TargetMode="External"/><Relationship Id="rId4" Type="http://schemas.openxmlformats.org/officeDocument/2006/relationships/hyperlink" Target="https://ican.org.uk/help-for-familie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7.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okespeaks.org/" TargetMode="External"/><Relationship Id="rId2" Type="http://schemas.openxmlformats.org/officeDocument/2006/relationships/hyperlink" Target="https://www.theberkeleycheshire.co.uk/communication-language-wellcomm/" TargetMode="External"/><Relationship Id="rId1" Type="http://schemas.openxmlformats.org/officeDocument/2006/relationships/slideLayout" Target="../slideLayouts/slideLayout2.xml"/><Relationship Id="rId5" Type="http://schemas.openxmlformats.org/officeDocument/2006/relationships/hyperlink" Target="https://www.staffordshireconnects.info/kb5/staffordshire/directory/advice.page?id=kA3GYOhiDdE" TargetMode="External"/><Relationship Id="rId4" Type="http://schemas.openxmlformats.org/officeDocument/2006/relationships/hyperlink" Target="https://www.mpft.nhs.uk/services/speech-language-therapy-services-childr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4050452" y="1956760"/>
            <a:ext cx="2309671" cy="375552"/>
          </a:xfrm>
          <a:prstGeom prst="rect">
            <a:avLst/>
          </a:prstGeom>
        </p:spPr>
        <p:txBody>
          <a:bodyPr wrap="none">
            <a:spAutoFit/>
          </a:bodyPr>
          <a:lstStyle/>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Princefield</a:t>
            </a:r>
            <a:r>
              <a:rPr lang="en-GB" dirty="0">
                <a:latin typeface="Calibri" panose="020F0502020204030204" pitchFamily="34" charset="0"/>
                <a:ea typeface="Calibri" panose="020F0502020204030204" pitchFamily="34" charset="0"/>
                <a:cs typeface="Times New Roman" panose="02020603050405020304" pitchFamily="18" charset="0"/>
              </a:rPr>
              <a:t> First School</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lIns="91440" tIns="45720" rIns="91440" bIns="45720" rtlCol="0" anchor="t">
            <a:spAutoFit/>
          </a:bodyPr>
          <a:lstStyle/>
          <a:p>
            <a:r>
              <a:rPr lang="en-GB" dirty="0"/>
              <a:t>Special Educational Needs and Disabilities Information Report 2025-2026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2"/>
              </a:rPr>
              <a:t>https://www.staffordshireconnects.info/kb5/staffordshire/directory/localoffer.page?localofferchannel=0</a:t>
            </a:r>
            <a:r>
              <a:rPr lang="en-GB" dirty="0"/>
              <a:t>. </a:t>
            </a:r>
          </a:p>
          <a:p>
            <a:r>
              <a:rPr lang="en-GB" dirty="0"/>
              <a:t>At </a:t>
            </a:r>
            <a:r>
              <a:rPr lang="en-GB" dirty="0" err="1"/>
              <a:t>Princefield</a:t>
            </a:r>
            <a:r>
              <a:rPr lang="en-GB" dirty="0"/>
              <a:t>,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3" name="Picture 2">
            <a:extLst>
              <a:ext uri="{FF2B5EF4-FFF2-40B4-BE49-F238E27FC236}">
                <a16:creationId xmlns:a16="http://schemas.microsoft.com/office/drawing/2014/main" id="{D931E12B-95B0-4A3E-B078-4E6824DE8CC4}"/>
              </a:ext>
            </a:extLst>
          </p:cNvPr>
          <p:cNvPicPr>
            <a:picLocks noChangeAspect="1"/>
          </p:cNvPicPr>
          <p:nvPr/>
        </p:nvPicPr>
        <p:blipFill>
          <a:blip r:embed="rId3"/>
          <a:stretch>
            <a:fillRect/>
          </a:stretch>
        </p:blipFill>
        <p:spPr>
          <a:xfrm>
            <a:off x="279829" y="1728071"/>
            <a:ext cx="3676355" cy="818684"/>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31259"/>
            <a:ext cx="11576116" cy="3693319"/>
          </a:xfrm>
          <a:prstGeom prst="rect">
            <a:avLst/>
          </a:prstGeom>
        </p:spPr>
        <p:txBody>
          <a:bodyPr wrap="square" lIns="91440" tIns="45720" rIns="91440" bIns="45720" anchor="t">
            <a:spAutoFit/>
          </a:bodyPr>
          <a:lstStyle/>
          <a:p>
            <a:r>
              <a:rPr lang="en-GB" dirty="0"/>
              <a:t>Our Inclusion Team consists of: </a:t>
            </a:r>
          </a:p>
          <a:p>
            <a:r>
              <a:rPr lang="en-GB" dirty="0"/>
              <a:t>Kate </a:t>
            </a:r>
            <a:r>
              <a:rPr lang="en-GB" dirty="0" err="1"/>
              <a:t>Maymand</a:t>
            </a:r>
            <a:r>
              <a:rPr lang="en-GB" dirty="0"/>
              <a:t> Special Educational Needs Co-Ordinator</a:t>
            </a:r>
            <a:endParaRPr lang="en-GB" dirty="0">
              <a:ea typeface="Calibri"/>
              <a:cs typeface="Calibri"/>
            </a:endParaRPr>
          </a:p>
          <a:p>
            <a:r>
              <a:rPr lang="en-GB" dirty="0"/>
              <a:t>Vicky Simpson, SEN TA</a:t>
            </a:r>
            <a:endParaRPr lang="en-GB" dirty="0">
              <a:ea typeface="Calibri"/>
              <a:cs typeface="Calibri"/>
            </a:endParaRPr>
          </a:p>
          <a:p>
            <a:r>
              <a:rPr lang="en-GB"/>
              <a:t>Becky Nixon, Headteacher</a:t>
            </a:r>
            <a:endParaRPr lang="en-GB">
              <a:ea typeface="Calibri"/>
              <a:cs typeface="Calibri"/>
            </a:endParaRPr>
          </a:p>
          <a:p>
            <a:r>
              <a:rPr lang="en-GB" dirty="0"/>
              <a:t>Class teachers</a:t>
            </a:r>
          </a:p>
          <a:p>
            <a:r>
              <a:rPr lang="en-GB" dirty="0"/>
              <a:t>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2" name="Picture 1" descr="A person standing in a house&#10;&#10;Description automatically generated">
            <a:extLst>
              <a:ext uri="{FF2B5EF4-FFF2-40B4-BE49-F238E27FC236}">
                <a16:creationId xmlns:a16="http://schemas.microsoft.com/office/drawing/2014/main" id="{7D1C0232-4DA7-3612-3D48-0DCC32278DD1}"/>
              </a:ext>
            </a:extLst>
          </p:cNvPr>
          <p:cNvPicPr>
            <a:picLocks noChangeAspect="1"/>
          </p:cNvPicPr>
          <p:nvPr/>
        </p:nvPicPr>
        <p:blipFill>
          <a:blip r:embed="rId2"/>
          <a:stretch>
            <a:fillRect/>
          </a:stretch>
        </p:blipFill>
        <p:spPr>
          <a:xfrm>
            <a:off x="6099505" y="671872"/>
            <a:ext cx="1114425" cy="1057275"/>
          </a:xfrm>
          <a:prstGeom prst="rect">
            <a:avLst/>
          </a:prstGeom>
        </p:spPr>
      </p:pic>
      <p:sp>
        <p:nvSpPr>
          <p:cNvPr id="5" name="TextBox 5">
            <a:extLst>
              <a:ext uri="{FF2B5EF4-FFF2-40B4-BE49-F238E27FC236}">
                <a16:creationId xmlns:a16="http://schemas.microsoft.com/office/drawing/2014/main" id="{554255C2-FA7B-40C2-6B30-779F3FD55CFB}"/>
              </a:ext>
            </a:extLst>
          </p:cNvPr>
          <p:cNvSpPr txBox="1"/>
          <p:nvPr/>
        </p:nvSpPr>
        <p:spPr>
          <a:xfrm>
            <a:off x="140111" y="3999271"/>
            <a:ext cx="11899489" cy="25853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a:r>
              <a:rPr lang="en-GB" dirty="0">
                <a:latin typeface="Calibri"/>
                <a:ea typeface="Calibri"/>
                <a:cs typeface="Calibri"/>
              </a:rPr>
              <a:t> </a:t>
            </a:r>
            <a:r>
              <a:rPr lang="en-US" dirty="0">
                <a:latin typeface="Calibri"/>
                <a:ea typeface="Calibri"/>
                <a:cs typeface="Calibri"/>
              </a:rPr>
              <a:t> </a:t>
            </a:r>
          </a:p>
          <a:p>
            <a:pPr algn="just"/>
            <a:r>
              <a:rPr lang="en-GB" dirty="0" err="1">
                <a:latin typeface="Calibri"/>
                <a:ea typeface="Calibri"/>
                <a:cs typeface="Calibri"/>
              </a:rPr>
              <a:t>Princefield</a:t>
            </a:r>
            <a:r>
              <a:rPr lang="en-GB" dirty="0">
                <a:latin typeface="Calibri"/>
                <a:ea typeface="Calibri"/>
                <a:cs typeface="Calibri"/>
              </a:rPr>
              <a:t> First School currently has 277 children on role (September 2025).</a:t>
            </a:r>
            <a:endParaRPr lang="en-US" dirty="0">
              <a:latin typeface="Calibri"/>
              <a:ea typeface="Calibri"/>
              <a:cs typeface="Calibri"/>
            </a:endParaRPr>
          </a:p>
          <a:p>
            <a:pPr algn="just"/>
            <a:r>
              <a:rPr lang="en-GB" dirty="0">
                <a:latin typeface="Calibri"/>
                <a:ea typeface="Calibri"/>
                <a:cs typeface="Calibri"/>
              </a:rPr>
              <a:t>There are currently 37 children on SEND register with a range of needs.  (13% compared to last year 14.7% a decrease of 1.7%.)</a:t>
            </a:r>
            <a:r>
              <a:rPr lang="en-US" dirty="0">
                <a:latin typeface="Calibri"/>
                <a:ea typeface="Calibri"/>
                <a:cs typeface="Calibri"/>
              </a:rPr>
              <a:t> </a:t>
            </a:r>
          </a:p>
          <a:p>
            <a:pPr algn="just"/>
            <a:r>
              <a:rPr lang="en-GB" dirty="0">
                <a:latin typeface="Calibri"/>
                <a:ea typeface="Calibri"/>
                <a:cs typeface="Calibri"/>
              </a:rPr>
              <a:t>25 children (9%) have a diagnosis or identification of need that requires low level targeted interventions, QFT and support planned by subject teachers.</a:t>
            </a:r>
            <a:endParaRPr lang="en-US" dirty="0">
              <a:latin typeface="Calibri"/>
              <a:ea typeface="Calibri"/>
              <a:cs typeface="Calibri"/>
            </a:endParaRPr>
          </a:p>
          <a:p>
            <a:pPr algn="just"/>
            <a:r>
              <a:rPr lang="en-GB" dirty="0">
                <a:latin typeface="Calibri"/>
                <a:ea typeface="Calibri"/>
                <a:cs typeface="Calibri"/>
              </a:rPr>
              <a:t>6 children (2.2%) have a significant and complex need that requires support over and above in class provision.</a:t>
            </a:r>
            <a:endParaRPr lang="en-US" dirty="0">
              <a:latin typeface="Calibri"/>
              <a:ea typeface="Calibri"/>
              <a:cs typeface="Calibri"/>
            </a:endParaRPr>
          </a:p>
          <a:p>
            <a:pPr algn="just"/>
            <a:r>
              <a:rPr lang="en-GB" dirty="0">
                <a:latin typeface="Calibri"/>
                <a:ea typeface="Calibri"/>
                <a:cs typeface="Calibri"/>
              </a:rPr>
              <a:t>6 children that have an EHCP (2.2%) requiring extremely tailored support monitored by the Local Authority.  </a:t>
            </a:r>
            <a:r>
              <a:rPr lang="en-US" dirty="0">
                <a:latin typeface="Calibri"/>
                <a:ea typeface="Calibri"/>
                <a:cs typeface="Calibri"/>
              </a:rPr>
              <a:t> </a:t>
            </a:r>
            <a:endParaRPr lang="en-US" dirty="0"/>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314589" y="299451"/>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5" name="Picture 4" descr="A black background with a clipboard and a blue arrow&#10;&#10;Description automatically generated">
            <a:extLst>
              <a:ext uri="{FF2B5EF4-FFF2-40B4-BE49-F238E27FC236}">
                <a16:creationId xmlns:a16="http://schemas.microsoft.com/office/drawing/2014/main" id="{7F912177-86AC-5B0C-B119-3EE7A7C4497C}"/>
              </a:ext>
            </a:extLst>
          </p:cNvPr>
          <p:cNvPicPr>
            <a:picLocks noChangeAspect="1"/>
          </p:cNvPicPr>
          <p:nvPr/>
        </p:nvPicPr>
        <p:blipFill>
          <a:blip r:embed="rId2"/>
          <a:stretch>
            <a:fillRect/>
          </a:stretch>
        </p:blipFill>
        <p:spPr>
          <a:xfrm>
            <a:off x="8580193" y="3427901"/>
            <a:ext cx="1057275" cy="1057275"/>
          </a:xfrm>
          <a:prstGeom prst="rect">
            <a:avLst/>
          </a:prstGeom>
        </p:spPr>
      </p:pic>
    </p:spTree>
    <p:extLst>
      <p:ext uri="{BB962C8B-B14F-4D97-AF65-F5344CB8AC3E}">
        <p14:creationId xmlns:p14="http://schemas.microsoft.com/office/powerpoint/2010/main" val="94373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406707" y="1234419"/>
            <a:ext cx="3229899" cy="646331"/>
          </a:xfrm>
          <a:prstGeom prst="rect">
            <a:avLst/>
          </a:prstGeom>
          <a:noFill/>
          <a:ln>
            <a:solidFill>
              <a:schemeClr val="tx1"/>
            </a:solidFill>
          </a:ln>
        </p:spPr>
        <p:txBody>
          <a:bodyPr wrap="square" lIns="91440" tIns="45720" rIns="91440" bIns="45720" rtlCol="0" anchor="t">
            <a:spAutoFit/>
          </a:bodyPr>
          <a:lstStyle/>
          <a:p>
            <a:pPr algn="ctr"/>
            <a:r>
              <a:rPr lang="en-GB" dirty="0"/>
              <a:t>Member of staff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lIns="91440" tIns="45720" rIns="91440" bIns="45720" rtlCol="0" anchor="t">
            <a:spAutoFit/>
          </a:bodyPr>
          <a:lstStyle/>
          <a:p>
            <a:pPr algn="ctr"/>
            <a:r>
              <a:rPr lang="en-GB" dirty="0"/>
              <a:t>Discuss with other staff involved with the child.</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lIns="91440" tIns="45720" rIns="91440" bIns="45720" rtlCol="0" anchor="t">
            <a:spAutoFit/>
          </a:bodyPr>
          <a:lstStyle/>
          <a:p>
            <a:pPr algn="ctr"/>
            <a:r>
              <a:rPr lang="en-GB" dirty="0"/>
              <a:t>During the school day,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4250818" y="3063189"/>
            <a:ext cx="3845008" cy="2031325"/>
          </a:xfrm>
          <a:prstGeom prst="rect">
            <a:avLst/>
          </a:prstGeom>
          <a:noFill/>
          <a:ln>
            <a:solidFill>
              <a:schemeClr val="tx1"/>
            </a:solidFill>
          </a:ln>
        </p:spPr>
        <p:txBody>
          <a:bodyPr wrap="square" lIns="91440" tIns="45720" rIns="91440" bIns="45720" rtlCol="0" anchor="t">
            <a:spAutoFit/>
          </a:bodyPr>
          <a:lstStyle/>
          <a:p>
            <a:pPr algn="ctr"/>
            <a:r>
              <a:rPr lang="en-GB" dirty="0"/>
              <a:t>After three terms without progress, consider EHCP application.</a:t>
            </a:r>
          </a:p>
          <a:p>
            <a:pPr algn="ctr"/>
            <a:endParaRPr lang="en-GB" dirty="0">
              <a:ea typeface="Calibri"/>
              <a:cs typeface="Calibri"/>
            </a:endParaRPr>
          </a:p>
          <a:p>
            <a:pPr algn="ctr"/>
            <a:r>
              <a:rPr lang="en-GB" dirty="0">
                <a:ea typeface="Calibri"/>
                <a:cs typeface="Calibri"/>
              </a:rPr>
              <a:t>Or </a:t>
            </a:r>
          </a:p>
          <a:p>
            <a:pPr algn="ctr"/>
            <a:endParaRPr lang="en-GB" dirty="0">
              <a:ea typeface="Calibri"/>
              <a:cs typeface="Calibri"/>
            </a:endParaRPr>
          </a:p>
          <a:p>
            <a:pPr algn="ctr"/>
            <a:r>
              <a:rPr lang="en-GB" dirty="0">
                <a:ea typeface="Calibri"/>
                <a:cs typeface="Calibri"/>
              </a:rPr>
              <a:t>Continue to support to maintain progress.</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Diagram&#10;&#10;Description automatically generated">
            <a:extLst>
              <a:ext uri="{FF2B5EF4-FFF2-40B4-BE49-F238E27FC236}">
                <a16:creationId xmlns:a16="http://schemas.microsoft.com/office/drawing/2014/main" id="{F4D171B3-A225-EFC3-3B66-5A7C1F9957E3}"/>
              </a:ext>
            </a:extLst>
          </p:cNvPr>
          <p:cNvPicPr>
            <a:picLocks noChangeAspect="1"/>
          </p:cNvPicPr>
          <p:nvPr/>
        </p:nvPicPr>
        <p:blipFill>
          <a:blip r:embed="rId2"/>
          <a:stretch>
            <a:fillRect/>
          </a:stretch>
        </p:blipFill>
        <p:spPr>
          <a:xfrm>
            <a:off x="196880" y="120410"/>
            <a:ext cx="1647825" cy="952500"/>
          </a:xfrm>
          <a:prstGeom prst="rect">
            <a:avLst/>
          </a:prstGeom>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a:t>
            </a:r>
            <a:r>
              <a:rPr lang="en-GB" dirty="0" err="1"/>
              <a:t>Princefield</a:t>
            </a:r>
            <a:r>
              <a:rPr lang="en-GB" dirty="0"/>
              <a:t>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2" name="Picture 1" descr="A group of people with a white board&#10;&#10;Description automatically generated">
            <a:extLst>
              <a:ext uri="{FF2B5EF4-FFF2-40B4-BE49-F238E27FC236}">
                <a16:creationId xmlns:a16="http://schemas.microsoft.com/office/drawing/2014/main" id="{33023EC5-2D64-C40D-067B-9CE9D5AE4B15}"/>
              </a:ext>
            </a:extLst>
          </p:cNvPr>
          <p:cNvPicPr>
            <a:picLocks noChangeAspect="1"/>
          </p:cNvPicPr>
          <p:nvPr/>
        </p:nvPicPr>
        <p:blipFill>
          <a:blip r:embed="rId2"/>
          <a:stretch>
            <a:fillRect/>
          </a:stretch>
        </p:blipFill>
        <p:spPr>
          <a:xfrm>
            <a:off x="11173903" y="5032"/>
            <a:ext cx="857250" cy="838200"/>
          </a:xfrm>
          <a:prstGeom prst="rect">
            <a:avLst/>
          </a:prstGeom>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a:t>
            </a:r>
            <a:r>
              <a:rPr lang="en-GB" dirty="0" err="1"/>
              <a:t>Princefield</a:t>
            </a:r>
            <a:r>
              <a:rPr lang="en-GB" dirty="0"/>
              <a:t>?</a:t>
            </a:r>
          </a:p>
          <a:p>
            <a:endParaRPr lang="en-GB" dirty="0"/>
          </a:p>
          <a:p>
            <a:r>
              <a:rPr lang="en-GB" dirty="0"/>
              <a:t>-Universal support: This includes high quality inclusive teaching, which considers the needs of all learners in the classroom.</a:t>
            </a:r>
          </a:p>
          <a:p>
            <a:r>
              <a:rPr lang="en-GB" dirty="0"/>
              <a:t>-Universal plus/targeted intervention: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-Highly personalised support/intervention- Education Health Care Plan: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2" name="Picture 1" descr="A group of people with a white board&#10;&#10;Description automatically generated">
            <a:extLst>
              <a:ext uri="{FF2B5EF4-FFF2-40B4-BE49-F238E27FC236}">
                <a16:creationId xmlns:a16="http://schemas.microsoft.com/office/drawing/2014/main" id="{C2CBBD3A-88D0-4E33-C1A4-D93AC6264274}"/>
              </a:ext>
            </a:extLst>
          </p:cNvPr>
          <p:cNvPicPr>
            <a:picLocks noChangeAspect="1"/>
          </p:cNvPicPr>
          <p:nvPr/>
        </p:nvPicPr>
        <p:blipFill>
          <a:blip r:embed="rId4"/>
          <a:stretch>
            <a:fillRect/>
          </a:stretch>
        </p:blipFill>
        <p:spPr>
          <a:xfrm>
            <a:off x="5815013" y="80873"/>
            <a:ext cx="561975" cy="571500"/>
          </a:xfrm>
          <a:prstGeom prst="rect">
            <a:avLst/>
          </a:prstGeom>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47851" y="1016732"/>
            <a:ext cx="4320619" cy="4801314"/>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a:t>
            </a:r>
          </a:p>
          <a:p>
            <a:r>
              <a:rPr lang="en-GB" dirty="0"/>
              <a:t>Maths Intervention</a:t>
            </a:r>
          </a:p>
          <a:p>
            <a:r>
              <a:rPr lang="en-GB" dirty="0">
                <a:ea typeface="Calibri"/>
                <a:cs typeface="Calibri"/>
              </a:rPr>
              <a:t>IDL</a:t>
            </a:r>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r>
              <a:rPr lang="en-GB" b="1" dirty="0"/>
              <a:t>Communication &amp; Interaction</a:t>
            </a:r>
            <a:r>
              <a:rPr lang="en-GB" dirty="0"/>
              <a:t>:</a:t>
            </a:r>
          </a:p>
          <a:p>
            <a:r>
              <a:rPr lang="en-GB" dirty="0"/>
              <a:t>Stoke Speaks Out (App 1)</a:t>
            </a:r>
          </a:p>
          <a:p>
            <a:r>
              <a:rPr lang="en-GB" dirty="0"/>
              <a:t>Blank levels</a:t>
            </a:r>
          </a:p>
          <a:p>
            <a:r>
              <a:rPr lang="en-GB" dirty="0"/>
              <a:t>Speech and Language targets</a:t>
            </a:r>
          </a:p>
          <a:p>
            <a:r>
              <a:rPr lang="en-GB" dirty="0"/>
              <a:t>Lego therapy</a:t>
            </a:r>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208324" y="1016731"/>
            <a:ext cx="5140751" cy="5355312"/>
          </a:xfrm>
          <a:prstGeom prst="rect">
            <a:avLst/>
          </a:prstGeom>
        </p:spPr>
        <p:txBody>
          <a:bodyPr wrap="square">
            <a:spAutoFit/>
          </a:bodyPr>
          <a:lstStyle/>
          <a:p>
            <a:r>
              <a:rPr lang="en-GB" b="1" dirty="0"/>
              <a:t>Social, Emotional and Mental Health</a:t>
            </a:r>
            <a:r>
              <a:rPr lang="en-GB" dirty="0"/>
              <a:t>:</a:t>
            </a:r>
          </a:p>
          <a:p>
            <a:r>
              <a:rPr lang="en-GB" dirty="0"/>
              <a:t>Emotional regulation sessions</a:t>
            </a:r>
          </a:p>
          <a:p>
            <a:r>
              <a:rPr lang="en-GB" dirty="0"/>
              <a:t>Nurture Group</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 chosen seating plans</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p>
          <a:p>
            <a:r>
              <a:rPr lang="en-GB" dirty="0"/>
              <a:t>Touch typing</a:t>
            </a:r>
          </a:p>
          <a:p>
            <a:r>
              <a:rPr lang="en-GB" dirty="0"/>
              <a:t>Reasonable adjustments to rooms</a:t>
            </a:r>
          </a:p>
          <a:p>
            <a:r>
              <a:rPr lang="en-GB" dirty="0"/>
              <a:t>Seating plans</a:t>
            </a:r>
          </a:p>
          <a:p>
            <a:r>
              <a:rPr lang="en-GB" dirty="0"/>
              <a:t>Guidance from Hi/Vi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lIns="91440" tIns="45720" rIns="91440" bIns="45720" anchor="t">
            <a:spAutoFit/>
          </a:bodyPr>
          <a:lstStyle/>
          <a:p>
            <a:r>
              <a:rPr lang="en-GB" dirty="0"/>
              <a:t>The list below is an </a:t>
            </a:r>
            <a:r>
              <a:rPr lang="en-GB" u="sng" dirty="0"/>
              <a:t>example</a:t>
            </a:r>
            <a:r>
              <a:rPr lang="en-GB" dirty="0"/>
              <a:t> of the various targeted and specialist provisions which may be available to our learners as part of the graduated approach: </a:t>
            </a:r>
          </a:p>
        </p:txBody>
      </p:sp>
      <p:sp>
        <p:nvSpPr>
          <p:cNvPr id="7" name="Rectangle 6">
            <a:extLst>
              <a:ext uri="{FF2B5EF4-FFF2-40B4-BE49-F238E27FC236}">
                <a16:creationId xmlns:a16="http://schemas.microsoft.com/office/drawing/2014/main" id="{3FBA9D36-6499-4C4C-B8D9-281AD689A58F}"/>
              </a:ext>
            </a:extLst>
          </p:cNvPr>
          <p:cNvSpPr/>
          <p:nvPr/>
        </p:nvSpPr>
        <p:spPr>
          <a:xfrm>
            <a:off x="9046679" y="641453"/>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PFS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2" name="Picture 1" descr="A cartoon of a person&amp;#39;s face with a blue arrow pointing to his forehead&#10;&#10;Description automatically generated">
            <a:extLst>
              <a:ext uri="{FF2B5EF4-FFF2-40B4-BE49-F238E27FC236}">
                <a16:creationId xmlns:a16="http://schemas.microsoft.com/office/drawing/2014/main" id="{9EF4FBE4-507B-1E57-AC22-86B72197FC23}"/>
              </a:ext>
            </a:extLst>
          </p:cNvPr>
          <p:cNvPicPr>
            <a:picLocks noChangeAspect="1"/>
          </p:cNvPicPr>
          <p:nvPr/>
        </p:nvPicPr>
        <p:blipFill>
          <a:blip r:embed="rId3"/>
          <a:stretch>
            <a:fillRect/>
          </a:stretch>
        </p:blipFill>
        <p:spPr>
          <a:xfrm>
            <a:off x="2313856" y="1580611"/>
            <a:ext cx="1171575" cy="1057275"/>
          </a:xfrm>
          <a:prstGeom prst="rect">
            <a:avLst/>
          </a:prstGeom>
        </p:spPr>
      </p:pic>
      <p:pic>
        <p:nvPicPr>
          <p:cNvPr id="3" name="Picture 2" descr="A head with a person&amp;#39;s head and a couple of people&#10;&#10;Description automatically generated">
            <a:extLst>
              <a:ext uri="{FF2B5EF4-FFF2-40B4-BE49-F238E27FC236}">
                <a16:creationId xmlns:a16="http://schemas.microsoft.com/office/drawing/2014/main" id="{EA01B19B-7432-6E76-ACD5-7CE77806D340}"/>
              </a:ext>
            </a:extLst>
          </p:cNvPr>
          <p:cNvPicPr>
            <a:picLocks noChangeAspect="1"/>
          </p:cNvPicPr>
          <p:nvPr/>
        </p:nvPicPr>
        <p:blipFill>
          <a:blip r:embed="rId4"/>
          <a:stretch>
            <a:fillRect/>
          </a:stretch>
        </p:blipFill>
        <p:spPr>
          <a:xfrm>
            <a:off x="6827448" y="1709108"/>
            <a:ext cx="1724025" cy="838200"/>
          </a:xfrm>
          <a:prstGeom prst="rect">
            <a:avLst/>
          </a:prstGeom>
        </p:spPr>
      </p:pic>
      <p:pic>
        <p:nvPicPr>
          <p:cNvPr id="8" name="Picture 7" descr="A close up of a face&#10;&#10;Description automatically generated">
            <a:extLst>
              <a:ext uri="{FF2B5EF4-FFF2-40B4-BE49-F238E27FC236}">
                <a16:creationId xmlns:a16="http://schemas.microsoft.com/office/drawing/2014/main" id="{EA603D13-A76C-146F-D748-405F73E410DE}"/>
              </a:ext>
            </a:extLst>
          </p:cNvPr>
          <p:cNvPicPr>
            <a:picLocks noChangeAspect="1"/>
          </p:cNvPicPr>
          <p:nvPr/>
        </p:nvPicPr>
        <p:blipFill>
          <a:blip r:embed="rId5"/>
          <a:stretch>
            <a:fillRect/>
          </a:stretch>
        </p:blipFill>
        <p:spPr>
          <a:xfrm>
            <a:off x="6093304" y="4554927"/>
            <a:ext cx="1466850" cy="714375"/>
          </a:xfrm>
          <a:prstGeom prst="rect">
            <a:avLst/>
          </a:prstGeom>
        </p:spPr>
      </p:pic>
      <p:pic>
        <p:nvPicPr>
          <p:cNvPr id="9" name="Picture 8" descr="A close-up of a face and ear&#10;&#10;Description automatically generated">
            <a:extLst>
              <a:ext uri="{FF2B5EF4-FFF2-40B4-BE49-F238E27FC236}">
                <a16:creationId xmlns:a16="http://schemas.microsoft.com/office/drawing/2014/main" id="{A62FD8F0-6456-B816-04D7-FA6DE14F776C}"/>
              </a:ext>
            </a:extLst>
          </p:cNvPr>
          <p:cNvPicPr>
            <a:picLocks noChangeAspect="1"/>
          </p:cNvPicPr>
          <p:nvPr/>
        </p:nvPicPr>
        <p:blipFill>
          <a:blip r:embed="rId6"/>
          <a:stretch>
            <a:fillRect/>
          </a:stretch>
        </p:blipFill>
        <p:spPr>
          <a:xfrm>
            <a:off x="2512444" y="5560444"/>
            <a:ext cx="1085850" cy="1057275"/>
          </a:xfrm>
          <a:prstGeom prst="rect">
            <a:avLst/>
          </a:prstGeom>
        </p:spPr>
      </p:pic>
      <p:pic>
        <p:nvPicPr>
          <p:cNvPr id="10" name="Picture 9" descr="Five a day plate">
            <a:extLst>
              <a:ext uri="{FF2B5EF4-FFF2-40B4-BE49-F238E27FC236}">
                <a16:creationId xmlns:a16="http://schemas.microsoft.com/office/drawing/2014/main" id="{F7877FB6-9BF4-87BC-7253-76D88DECFEF4}"/>
              </a:ext>
            </a:extLst>
          </p:cNvPr>
          <p:cNvPicPr>
            <a:picLocks noChangeAspect="1"/>
          </p:cNvPicPr>
          <p:nvPr/>
        </p:nvPicPr>
        <p:blipFill>
          <a:blip r:embed="rId7"/>
          <a:stretch>
            <a:fillRect/>
          </a:stretch>
        </p:blipFill>
        <p:spPr>
          <a:xfrm>
            <a:off x="8851960" y="4912564"/>
            <a:ext cx="3200400" cy="1943100"/>
          </a:xfrm>
          <a:prstGeom prst="rect">
            <a:avLst/>
          </a:prstGeom>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966158"/>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rId2"/>
            </a:endParaRPr>
          </a:p>
          <a:p>
            <a:pPr marL="285750" indent="-285750">
              <a:buFont typeface="Arial" panose="020B0604020202020204" pitchFamily="34" charset="0"/>
              <a:buChar char="•"/>
            </a:pPr>
            <a:r>
              <a:rPr lang="en-GB" dirty="0">
                <a:hlinkClick r:id="rId2"/>
              </a:rPr>
              <a:t>Child's Progress checker - Speech &amp; Language UK (speechandlanguage.org.uk)</a:t>
            </a:r>
            <a:endParaRPr lang="en-GB" dirty="0"/>
          </a:p>
          <a:p>
            <a:pPr marL="285750" indent="-285750">
              <a:buFont typeface="Arial" panose="020B0604020202020204" pitchFamily="34" charset="0"/>
              <a:buChar char="•"/>
            </a:pPr>
            <a:r>
              <a:rPr lang="en-US" dirty="0">
                <a:hlinkClick r:id="rId3"/>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4"/>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5"/>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endParaRPr lang="en-GB" dirty="0">
              <a:ea typeface="Calibri"/>
              <a:cs typeface="Calibri"/>
            </a:endParaRP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endParaRPr lang="en-GB" dirty="0">
              <a:ea typeface="Calibri"/>
              <a:cs typeface="Calibri"/>
            </a:endParaRP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u="sng" dirty="0">
                <a:hlinkClick r:id="rId6"/>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7"/>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7" y="245248"/>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a:t>
            </a:r>
            <a:r>
              <a:rPr lang="en-GB" dirty="0" err="1"/>
              <a:t>Princefield</a:t>
            </a:r>
            <a:r>
              <a:rPr lang="en-GB" dirty="0"/>
              <a:t>,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F95DDF37-9366-4AF1-BD80-7BF6FD44C01C}"/>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err="1">
                <a:solidFill>
                  <a:srgbClr val="000000"/>
                </a:solidFill>
                <a:latin typeface="Calibri" panose="020F0502020204030204" pitchFamily="34" charset="0"/>
              </a:rPr>
              <a:t>Pincefield</a:t>
            </a:r>
            <a:r>
              <a:rPr lang="en-GB" b="1" dirty="0">
                <a:solidFill>
                  <a:srgbClr val="000000"/>
                </a:solidFill>
                <a:latin typeface="Calibri" panose="020F0502020204030204" pitchFamily="34" charset="0"/>
              </a:rPr>
              <a:t>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2" name="Picture 1" descr="A stick figure holding a white board&#10;&#10;Description automatically generated">
            <a:extLst>
              <a:ext uri="{FF2B5EF4-FFF2-40B4-BE49-F238E27FC236}">
                <a16:creationId xmlns:a16="http://schemas.microsoft.com/office/drawing/2014/main" id="{CC5F9717-87D2-DB2C-FF1A-E38B9704333D}"/>
              </a:ext>
            </a:extLst>
          </p:cNvPr>
          <p:cNvPicPr>
            <a:picLocks noChangeAspect="1"/>
          </p:cNvPicPr>
          <p:nvPr/>
        </p:nvPicPr>
        <p:blipFill>
          <a:blip r:embed="rId2"/>
          <a:stretch>
            <a:fillRect/>
          </a:stretch>
        </p:blipFill>
        <p:spPr>
          <a:xfrm>
            <a:off x="10599708" y="4194325"/>
            <a:ext cx="1143000" cy="1057275"/>
          </a:xfrm>
          <a:prstGeom prst="rect">
            <a:avLst/>
          </a:prstGeom>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2" name="Picture 1" descr="A group of people with different colored faces&#10;&#10;Description automatically generated">
            <a:extLst>
              <a:ext uri="{FF2B5EF4-FFF2-40B4-BE49-F238E27FC236}">
                <a16:creationId xmlns:a16="http://schemas.microsoft.com/office/drawing/2014/main" id="{DAA7D935-9C5C-C1DF-63FF-E4D3CDA2E5C5}"/>
              </a:ext>
            </a:extLst>
          </p:cNvPr>
          <p:cNvPicPr>
            <a:picLocks noChangeAspect="1"/>
          </p:cNvPicPr>
          <p:nvPr/>
        </p:nvPicPr>
        <p:blipFill>
          <a:blip r:embed="rId2"/>
          <a:stretch>
            <a:fillRect/>
          </a:stretch>
        </p:blipFill>
        <p:spPr>
          <a:xfrm>
            <a:off x="10642570" y="5545797"/>
            <a:ext cx="1057275" cy="1057275"/>
          </a:xfrm>
          <a:prstGeom prst="rect">
            <a:avLst/>
          </a:prstGeom>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801314"/>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p>
          <a:p>
            <a:pPr marL="285750" indent="-285750">
              <a:buFont typeface="Arial" panose="020B0604020202020204" pitchFamily="34" charset="0"/>
              <a:buChar char="•"/>
            </a:pPr>
            <a:r>
              <a:rPr lang="en-GB" dirty="0"/>
              <a:t>School Council members are a cross representation of pupils.</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 TA works closely with pastoral staff to support SEND pupils.</a:t>
            </a:r>
            <a:endParaRPr lang="en-GB" dirty="0">
              <a:cs typeface="Calibri"/>
            </a:endParaRPr>
          </a:p>
          <a:p>
            <a:pPr marL="285750" indent="-285750">
              <a:buFont typeface="Arial" panose="020B0604020202020204" pitchFamily="34" charset="0"/>
              <a:buChar char="•"/>
            </a:pPr>
            <a:r>
              <a:rPr lang="en-GB" dirty="0"/>
              <a:t>SENDCo, HT and DHT work closely together around behaviour policies and restorations are personalised for individual pupils.</a:t>
            </a:r>
            <a:endParaRPr lang="en-GB" dirty="0">
              <a:cs typeface="Calibri"/>
            </a:endParaRP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lIns="91440" tIns="45720" rIns="91440" bIns="45720" anchor="t">
            <a:spAutoFit/>
          </a:bodyPr>
          <a:lstStyle/>
          <a:p>
            <a:r>
              <a:rPr lang="en-GB" dirty="0"/>
              <a:t>How do I contact the SENDCo?</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SENDCo directly the office can provide an email address. A face-to-face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SENDCo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2" name="Picture 1" descr="A white and brown circles with a black background&#10;&#10;Description automatically generated">
            <a:extLst>
              <a:ext uri="{FF2B5EF4-FFF2-40B4-BE49-F238E27FC236}">
                <a16:creationId xmlns:a16="http://schemas.microsoft.com/office/drawing/2014/main" id="{3545E85E-1291-17C6-18D8-87328F373435}"/>
              </a:ext>
            </a:extLst>
          </p:cNvPr>
          <p:cNvPicPr>
            <a:picLocks noChangeAspect="1"/>
          </p:cNvPicPr>
          <p:nvPr/>
        </p:nvPicPr>
        <p:blipFill>
          <a:blip r:embed="rId2"/>
          <a:stretch>
            <a:fillRect/>
          </a:stretch>
        </p:blipFill>
        <p:spPr>
          <a:xfrm>
            <a:off x="10839001" y="3949908"/>
            <a:ext cx="765056" cy="855994"/>
          </a:xfrm>
          <a:prstGeom prst="rect">
            <a:avLst/>
          </a:prstGeom>
        </p:spPr>
      </p:pic>
      <p:pic>
        <p:nvPicPr>
          <p:cNvPr id="3" name="Picture 2" descr="A close-up of a paper with a graph and a check mark&#10;&#10;Description automatically generated">
            <a:extLst>
              <a:ext uri="{FF2B5EF4-FFF2-40B4-BE49-F238E27FC236}">
                <a16:creationId xmlns:a16="http://schemas.microsoft.com/office/drawing/2014/main" id="{50D027DD-EE96-9A88-BD5F-ECF911B1C68E}"/>
              </a:ext>
            </a:extLst>
          </p:cNvPr>
          <p:cNvPicPr>
            <a:picLocks noChangeAspect="1"/>
          </p:cNvPicPr>
          <p:nvPr/>
        </p:nvPicPr>
        <p:blipFill>
          <a:blip r:embed="rId3"/>
          <a:stretch>
            <a:fillRect/>
          </a:stretch>
        </p:blipFill>
        <p:spPr>
          <a:xfrm>
            <a:off x="3471862" y="-5122"/>
            <a:ext cx="676275" cy="657225"/>
          </a:xfrm>
          <a:prstGeom prst="rect">
            <a:avLst/>
          </a:prstGeom>
        </p:spPr>
      </p:pic>
      <p:pic>
        <p:nvPicPr>
          <p:cNvPr id="6" name="Picture 5" descr="A face with a green phone&#10;&#10;Description automatically generated">
            <a:extLst>
              <a:ext uri="{FF2B5EF4-FFF2-40B4-BE49-F238E27FC236}">
                <a16:creationId xmlns:a16="http://schemas.microsoft.com/office/drawing/2014/main" id="{82E355A6-1717-7E1A-00DA-C6E742F920AA}"/>
              </a:ext>
            </a:extLst>
          </p:cNvPr>
          <p:cNvPicPr>
            <a:picLocks noChangeAspect="1"/>
          </p:cNvPicPr>
          <p:nvPr/>
        </p:nvPicPr>
        <p:blipFill>
          <a:blip r:embed="rId4"/>
          <a:stretch>
            <a:fillRect/>
          </a:stretch>
        </p:blipFill>
        <p:spPr>
          <a:xfrm>
            <a:off x="3054380" y="4106444"/>
            <a:ext cx="504825" cy="542925"/>
          </a:xfrm>
          <a:prstGeom prst="rect">
            <a:avLst/>
          </a:prstGeom>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(PFS)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a:t>
            </a:r>
            <a:r>
              <a:rPr lang="en-GB">
                <a:solidFill>
                  <a:srgbClr val="000000"/>
                </a:solidFill>
                <a:effectLst/>
                <a:ea typeface="Calibri" panose="020F0502020204030204" pitchFamily="34" charset="0"/>
                <a:cs typeface="Calibri" panose="020F0502020204030204" pitchFamily="34" charset="0"/>
              </a:rPr>
              <a:t>Pathway (PFS</a:t>
            </a:r>
            <a:r>
              <a:rPr lang="en-GB" dirty="0">
                <a:solidFill>
                  <a:srgbClr val="000000"/>
                </a:solidFill>
                <a:effectLst/>
                <a:ea typeface="Calibri" panose="020F0502020204030204" pitchFamily="34" charset="0"/>
                <a:cs typeface="Calibri" panose="020F0502020204030204" pitchFamily="34" charset="0"/>
              </a:rPr>
              <a:t>)</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105265" y="4938976"/>
            <a:ext cx="5342667" cy="1754326"/>
          </a:xfrm>
          <a:prstGeom prst="rect">
            <a:avLst/>
          </a:prstGeom>
          <a:noFill/>
        </p:spPr>
        <p:txBody>
          <a:bodyPr wrap="square" lIns="91440" tIns="45720" rIns="91440" bIns="45720" rtlCol="0" anchor="t">
            <a:spAutoFit/>
          </a:bodyPr>
          <a:lstStyle/>
          <a:p>
            <a:r>
              <a:rPr lang="en-GB" dirty="0"/>
              <a:t>Staff responsible:</a:t>
            </a:r>
          </a:p>
          <a:p>
            <a:r>
              <a:rPr lang="en-GB" dirty="0"/>
              <a:t>SENDCo, Kate </a:t>
            </a:r>
            <a:r>
              <a:rPr lang="en-GB" dirty="0" err="1"/>
              <a:t>Maymand</a:t>
            </a:r>
            <a:endParaRPr lang="en-GB" dirty="0" err="1">
              <a:ea typeface="Calibri"/>
              <a:cs typeface="Calibri"/>
            </a:endParaRPr>
          </a:p>
          <a:p>
            <a:r>
              <a:rPr lang="en-GB" dirty="0"/>
              <a:t>Headteacher, Becky Nixon</a:t>
            </a:r>
          </a:p>
          <a:p>
            <a:r>
              <a:rPr lang="en-GB" dirty="0"/>
              <a:t>SEND Governor, Emma Weaver and Nikki Russell</a:t>
            </a:r>
            <a:endParaRPr lang="en-GB" dirty="0">
              <a:cs typeface="Calibri"/>
            </a:endParaRPr>
          </a:p>
          <a:p>
            <a:endParaRPr lang="en-GB" dirty="0"/>
          </a:p>
          <a:p>
            <a:r>
              <a:rPr lang="en-GB" dirty="0"/>
              <a:t>Review date: October 2026</a:t>
            </a:r>
            <a:endParaRPr lang="en-GB" dirty="0">
              <a:cs typeface="Calibri"/>
            </a:endParaRPr>
          </a:p>
        </p:txBody>
      </p:sp>
      <p:pic>
        <p:nvPicPr>
          <p:cNvPr id="2" name="Picture 1" descr="A map of united kingdom&#10;&#10;Description automatically generated">
            <a:extLst>
              <a:ext uri="{FF2B5EF4-FFF2-40B4-BE49-F238E27FC236}">
                <a16:creationId xmlns:a16="http://schemas.microsoft.com/office/drawing/2014/main" id="{63FDC064-9E17-D798-54BF-6222224060F6}"/>
              </a:ext>
            </a:extLst>
          </p:cNvPr>
          <p:cNvPicPr>
            <a:picLocks noChangeAspect="1"/>
          </p:cNvPicPr>
          <p:nvPr/>
        </p:nvPicPr>
        <p:blipFill>
          <a:blip r:embed="rId7"/>
          <a:stretch>
            <a:fillRect/>
          </a:stretch>
        </p:blipFill>
        <p:spPr>
          <a:xfrm>
            <a:off x="5447933" y="168886"/>
            <a:ext cx="1038225" cy="1057275"/>
          </a:xfrm>
          <a:prstGeom prst="rect">
            <a:avLst/>
          </a:prstGeom>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dirty="0"/>
              <a:t>Appendix 1</a:t>
            </a:r>
          </a:p>
          <a:p>
            <a:pPr algn="ctr"/>
            <a:r>
              <a:rPr lang="en-GB" sz="2800" b="1" u="sng" dirty="0"/>
              <a:t>Speech 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8" name="Picture 7">
            <a:extLst>
              <a:ext uri="{FF2B5EF4-FFF2-40B4-BE49-F238E27FC236}">
                <a16:creationId xmlns:a16="http://schemas.microsoft.com/office/drawing/2014/main" id="{F54189AB-2E7E-4D32-BB38-A23B7BDA9C8D}"/>
              </a:ext>
            </a:extLst>
          </p:cNvPr>
          <p:cNvPicPr>
            <a:picLocks noChangeAspect="1"/>
          </p:cNvPicPr>
          <p:nvPr/>
        </p:nvPicPr>
        <p:blipFill>
          <a:blip r:embed="rId2"/>
          <a:stretch>
            <a:fillRect/>
          </a:stretch>
        </p:blipFill>
        <p:spPr>
          <a:xfrm>
            <a:off x="8273522" y="172618"/>
            <a:ext cx="3676355" cy="818684"/>
          </a:xfrm>
          <a:prstGeom prst="rect">
            <a:avLst/>
          </a:prstGeom>
        </p:spPr>
      </p:pic>
    </p:spTree>
    <p:extLst>
      <p:ext uri="{BB962C8B-B14F-4D97-AF65-F5344CB8AC3E}">
        <p14:creationId xmlns:p14="http://schemas.microsoft.com/office/powerpoint/2010/main" val="2274308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585323"/>
          </a:xfrm>
          <a:prstGeom prst="rect">
            <a:avLst/>
          </a:prstGeom>
        </p:spPr>
        <p:txBody>
          <a:bodyPr wrap="square">
            <a:spAutoFit/>
          </a:bodyPr>
          <a:lstStyle/>
          <a:p>
            <a:r>
              <a:rPr lang="en-GB" dirty="0"/>
              <a:t>Stoke Speaks Out</a:t>
            </a:r>
          </a:p>
          <a:p>
            <a:r>
              <a:rPr lang="en-GB" dirty="0"/>
              <a:t>Small group interventions</a:t>
            </a:r>
          </a:p>
          <a:p>
            <a:r>
              <a:rPr lang="en-GB" dirty="0"/>
              <a:t>1:1 interventions</a:t>
            </a:r>
          </a:p>
          <a:p>
            <a:r>
              <a:rPr lang="en-GB" dirty="0"/>
              <a:t>Speech and Language Therapist targets</a:t>
            </a:r>
          </a:p>
          <a:p>
            <a:r>
              <a:rPr lang="en-GB" dirty="0"/>
              <a:t>Blank levels</a:t>
            </a:r>
          </a:p>
          <a:p>
            <a:r>
              <a:rPr lang="en-GB" dirty="0"/>
              <a:t>Communication cards</a:t>
            </a:r>
          </a:p>
          <a:p>
            <a:r>
              <a:rPr lang="en-GB" dirty="0"/>
              <a:t>Makaton/Signing</a:t>
            </a:r>
          </a:p>
          <a:p>
            <a:r>
              <a:rPr lang="en-GB" u="sng" dirty="0">
                <a:hlinkClick r:id="rId2"/>
              </a:rPr>
              <a:t>https://www.theberkeleycheshire.co.uk/communication-language-wellcomm/</a:t>
            </a:r>
            <a:endParaRPr lang="en-GB" dirty="0"/>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lIns="91440" tIns="45720" rIns="91440" bIns="45720" anchor="t">
            <a:spAutoFit/>
          </a:bodyPr>
          <a:lstStyle/>
          <a:p>
            <a:r>
              <a:rPr lang="en-GB" dirty="0"/>
              <a:t>The list below is an </a:t>
            </a:r>
            <a:r>
              <a:rPr lang="en-GB" u="sng" dirty="0"/>
              <a:t>example</a:t>
            </a:r>
            <a:r>
              <a:rPr lang="en-GB" dirty="0"/>
              <a:t> of the various targeted and specialist provisions which may be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25548" y="5526270"/>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3"/>
              </a:rPr>
              <a:t>https://www.stokespeaks.org/</a:t>
            </a:r>
            <a:endParaRPr lang="en-GB" sz="2000" dirty="0"/>
          </a:p>
          <a:p>
            <a:r>
              <a:rPr lang="en-GB" sz="2000" dirty="0">
                <a:hlinkClick r:id="rId4"/>
              </a:rPr>
              <a:t>https://www.mpft.nhs.uk/services/speech-language-therapy-services-children</a:t>
            </a:r>
            <a:r>
              <a:rPr lang="en-GB" sz="2000" dirty="0"/>
              <a:t> </a:t>
            </a:r>
          </a:p>
          <a:p>
            <a:r>
              <a:rPr lang="en-GB" sz="2000" dirty="0">
                <a:hlinkClick r:id="rId5"/>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2895889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72e6f82-f5a5-4ee7-86a6-564f41131be1" xsi:nil="true"/>
    <lcf76f155ced4ddcb4097134ff3c332f xmlns="2dc9d7bd-d117-498b-aecf-d0b36ee5d70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BB1F8536795B04EADA9E751FF56A4F8" ma:contentTypeVersion="10" ma:contentTypeDescription="Create a new document." ma:contentTypeScope="" ma:versionID="be8727683d57c58ffe68a02fa25803f8">
  <xsd:schema xmlns:xsd="http://www.w3.org/2001/XMLSchema" xmlns:xs="http://www.w3.org/2001/XMLSchema" xmlns:p="http://schemas.microsoft.com/office/2006/metadata/properties" xmlns:ns2="2dc9d7bd-d117-498b-aecf-d0b36ee5d700" xmlns:ns3="072e6f82-f5a5-4ee7-86a6-564f41131be1" targetNamespace="http://schemas.microsoft.com/office/2006/metadata/properties" ma:root="true" ma:fieldsID="8ea2907f53b2cb64973af055c1b82943" ns2:_="" ns3:_="">
    <xsd:import namespace="2dc9d7bd-d117-498b-aecf-d0b36ee5d700"/>
    <xsd:import namespace="072e6f82-f5a5-4ee7-86a6-564f41131be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c9d7bd-d117-498b-aecf-d0b36ee5d7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2e6f82-f5a5-4ee7-86a6-564f41131be1"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cb59b0b-b29e-43dd-bbd4-0b0f1339a567}" ma:internalName="TaxCatchAll" ma:showField="CatchAllData" ma:web="072e6f82-f5a5-4ee7-86a6-564f41131be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BFD7CA7-C85A-4418-9ABA-7F20D23F4D37}">
  <ds:schemaRefs>
    <ds:schemaRef ds:uri="http://schemas.microsoft.com/sharepoint/v3/contenttype/forms"/>
  </ds:schemaRefs>
</ds:datastoreItem>
</file>

<file path=customXml/itemProps2.xml><?xml version="1.0" encoding="utf-8"?>
<ds:datastoreItem xmlns:ds="http://schemas.openxmlformats.org/officeDocument/2006/customXml" ds:itemID="{9AE5C9F7-7786-4488-AE9F-EAA0B663EB60}">
  <ds:schemaRefs>
    <ds:schemaRef ds:uri="http://purl.org/dc/elements/1.1/"/>
    <ds:schemaRef ds:uri="http://purl.org/dc/dcmitype/"/>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dc4f1906-b8f8-465c-b4fc-cf4d4e286e14"/>
    <ds:schemaRef ds:uri="ad00cb86-7da5-4056-ac21-6cdd7d2dd221"/>
    <ds:schemaRef ds:uri="http://www.w3.org/XML/1998/namespace"/>
  </ds:schemaRefs>
</ds:datastoreItem>
</file>

<file path=customXml/itemProps3.xml><?xml version="1.0" encoding="utf-8"?>
<ds:datastoreItem xmlns:ds="http://schemas.openxmlformats.org/officeDocument/2006/customXml" ds:itemID="{C2BD1397-A7BD-43BD-8226-3DF9220D9E3F}"/>
</file>

<file path=docProps/app.xml><?xml version="1.0" encoding="utf-8"?>
<Properties xmlns="http://schemas.openxmlformats.org/officeDocument/2006/extended-properties" xmlns:vt="http://schemas.openxmlformats.org/officeDocument/2006/docPropsVTypes">
  <TotalTime>373</TotalTime>
  <Words>3820</Words>
  <Application>Microsoft Office PowerPoint</Application>
  <PresentationFormat>Widescreen</PresentationFormat>
  <Paragraphs>289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OpenReg</vt:lpstr>
      <vt:lpstr>Times New Roman</vt: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L Metcalfe-Chase</cp:lastModifiedBy>
  <cp:revision>207</cp:revision>
  <dcterms:created xsi:type="dcterms:W3CDTF">2023-01-13T09:22:16Z</dcterms:created>
  <dcterms:modified xsi:type="dcterms:W3CDTF">2026-10-19T13:07:20Z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0x0101001BB1F8536795B04EADA9E751FF56A4F8</vt:lpwstr>
  </property>
  <property fmtid="{D5CDD505-2E9C-101B-9397-08002B2CF9AE}" pid="3" name="MediaServiceImageTags">
    <vt:lpwstr/>
  </property>
</Properties>
</file>